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25B98D-A5B5-4F16-81B1-E1B01B580433}" type="datetimeFigureOut">
              <a:rPr lang="da-DK" smtClean="0"/>
              <a:t>09-05-2016</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92EA1B-DC5A-48A0-A462-6D99B979031C}" type="slidenum">
              <a:rPr lang="da-DK" smtClean="0"/>
              <a:t>‹nr.›</a:t>
            </a:fld>
            <a:endParaRPr lang="da-DK"/>
          </a:p>
        </p:txBody>
      </p:sp>
    </p:spTree>
    <p:extLst>
      <p:ext uri="{BB962C8B-B14F-4D97-AF65-F5344CB8AC3E}">
        <p14:creationId xmlns:p14="http://schemas.microsoft.com/office/powerpoint/2010/main" val="406081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fr-FR"/>
          </a:p>
        </p:txBody>
      </p:sp>
      <p:sp>
        <p:nvSpPr>
          <p:cNvPr id="4" name="Pladsholder til diasnummer 3"/>
          <p:cNvSpPr>
            <a:spLocks noGrp="1"/>
          </p:cNvSpPr>
          <p:nvPr>
            <p:ph type="sldNum" sz="quarter" idx="10"/>
          </p:nvPr>
        </p:nvSpPr>
        <p:spPr/>
        <p:txBody>
          <a:bodyPr/>
          <a:lstStyle/>
          <a:p>
            <a:fld id="{A91FEA3F-9F8C-4C2C-8B71-09B7F4DA8A48}" type="slidenum">
              <a:rPr lang="fr-FR" smtClean="0"/>
              <a:pPr/>
              <a:t>1</a:t>
            </a:fld>
            <a:endParaRPr lang="fr-FR"/>
          </a:p>
        </p:txBody>
      </p:sp>
    </p:spTree>
    <p:extLst>
      <p:ext uri="{BB962C8B-B14F-4D97-AF65-F5344CB8AC3E}">
        <p14:creationId xmlns:p14="http://schemas.microsoft.com/office/powerpoint/2010/main" val="33479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Historie er i bund og grund fortælling: Man kan ikke repræsentere fortiden ved en eller anden afbildning, som man fx kan det med en atommodel eller lignende.</a:t>
            </a:r>
          </a:p>
          <a:p>
            <a:r>
              <a:rPr lang="da-DK" noProof="0" dirty="0" smtClean="0"/>
              <a:t>Et af hovedsynspunkterne i vores bog er at kollektive identiteter bygger på og formes af fortællinger: Det at man føler sig som dansker, er i høj grad determineret af de fortællinger om Danmark og danskerne man gennem livet er blevet udsat for. Det er dem der fastlægger den danske identitet.</a:t>
            </a:r>
            <a:endParaRPr lang="fr-FR"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2</a:t>
            </a:fld>
            <a:endParaRPr lang="fr-FR"/>
          </a:p>
        </p:txBody>
      </p:sp>
    </p:spTree>
    <p:extLst>
      <p:ext uri="{BB962C8B-B14F-4D97-AF65-F5344CB8AC3E}">
        <p14:creationId xmlns:p14="http://schemas.microsoft.com/office/powerpoint/2010/main" val="275535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Men ikke alle fortællinger har samme vægt: Der er dem der foregiver at være en ”rigtige” version af nationens historie. Dem kalder vi ”mesterfortællinger” – efter tysk </a:t>
            </a:r>
            <a:r>
              <a:rPr lang="da-DK" i="1" noProof="0" dirty="0" err="1" smtClean="0"/>
              <a:t>Meistereerzählung</a:t>
            </a:r>
            <a:r>
              <a:rPr lang="da-DK" noProof="0" dirty="0" smtClean="0"/>
              <a:t>. De er sjældent enerådende,</a:t>
            </a:r>
            <a:r>
              <a:rPr lang="da-DK" baseline="0" noProof="0" dirty="0" smtClean="0"/>
              <a:t> men hævder sig gerne som de dominerende gennem opbakning fra magthaverne, de betydende politiske og intellektuelle kredse.</a:t>
            </a:r>
            <a:endParaRPr lang="da-DK" noProof="0" dirty="0" smtClean="0"/>
          </a:p>
          <a:p>
            <a:endParaRPr lang="da-DK" noProof="0" dirty="0" smtClean="0"/>
          </a:p>
          <a:p>
            <a:r>
              <a:rPr lang="da-DK" noProof="0" dirty="0" smtClean="0"/>
              <a:t>Når vi bare tænker på Danmarks nyere historie, ser man meget modstridende opfattelser og bedømmelser af fx krigen i 1864 og samarbejdspolitikken under besættelsen 1940-1943.</a:t>
            </a:r>
          </a:p>
          <a:p>
            <a:endParaRPr lang="da-DK" noProof="0" dirty="0" smtClean="0"/>
          </a:p>
          <a:p>
            <a:r>
              <a:rPr lang="da-DK" noProof="0" dirty="0" smtClean="0"/>
              <a:t>Et af de mest slående træk ved nationale mesterfortællinger er deres udeladelser: Som det har været en</a:t>
            </a:r>
            <a:r>
              <a:rPr lang="da-DK" baseline="0" noProof="0" dirty="0" smtClean="0"/>
              <a:t> del fremme i den senere tid, gøres der i den danske mesterfortælling om nationens fremgang til demokrati og frihed (Reformationen, Stavnsbåndets løsning, Grundloven i 1849, Velfærdsstaten) meget lidt ud af Danmarks rolle i slavehandel og -hold, eller den religiøse undertrykkelse i den lutheranske enevoldstat.</a:t>
            </a:r>
            <a:endParaRPr lang="da-DK" noProof="0"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3</a:t>
            </a:fld>
            <a:endParaRPr lang="fr-FR"/>
          </a:p>
        </p:txBody>
      </p:sp>
    </p:spTree>
    <p:extLst>
      <p:ext uri="{BB962C8B-B14F-4D97-AF65-F5344CB8AC3E}">
        <p14:creationId xmlns:p14="http://schemas.microsoft.com/office/powerpoint/2010/main" val="308744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Som Henrik allerede har været inde på, bygger identitet på de værdier, osv. som mesterfortællingen har indskærpet os.</a:t>
            </a:r>
          </a:p>
          <a:p>
            <a:endParaRPr lang="da-DK" noProof="0" dirty="0" smtClean="0"/>
          </a:p>
          <a:p>
            <a:r>
              <a:rPr lang="da-DK" noProof="0" dirty="0" smtClean="0"/>
              <a:t>Det fører til en opdeling af (kollektive) identiteter i tre typer</a:t>
            </a:r>
            <a:r>
              <a:rPr lang="da-DK" baseline="0" noProof="0" dirty="0" smtClean="0"/>
              <a:t> (efter den spanske sociolog Manuel </a:t>
            </a:r>
            <a:r>
              <a:rPr lang="da-DK" baseline="0" noProof="0" dirty="0" err="1" smtClean="0"/>
              <a:t>Castells</a:t>
            </a:r>
            <a:r>
              <a:rPr lang="da-DK" baseline="0" noProof="0" dirty="0" smtClean="0"/>
              <a:t>), som har hver sine karakteristika.</a:t>
            </a:r>
          </a:p>
          <a:p>
            <a:endParaRPr lang="da-DK" baseline="0" noProof="0" dirty="0" smtClean="0"/>
          </a:p>
          <a:p>
            <a:r>
              <a:rPr lang="da-DK" baseline="0" noProof="0" dirty="0" smtClean="0"/>
              <a:t>Der er dog ikke tale om vandtættet kasser, idet en given identitet kan ses fra forskellige sider og snart være det ene, snart det andet – som vi vender tilbage til.</a:t>
            </a:r>
            <a:endParaRPr lang="da-DK" noProof="0"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4</a:t>
            </a:fld>
            <a:endParaRPr lang="fr-FR"/>
          </a:p>
        </p:txBody>
      </p:sp>
    </p:spTree>
    <p:extLst>
      <p:ext uri="{BB962C8B-B14F-4D97-AF65-F5344CB8AC3E}">
        <p14:creationId xmlns:p14="http://schemas.microsoft.com/office/powerpoint/2010/main" val="77771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Men først må vi lige have en mellemregning på plads: en grundlæggende skelnen mellem centrum og periferi. Derved bliver vi nemlig i stand til at præcisere hvornår en given identitet snart optræder som institutionaliseret, snart som en modstandsidentitet.</a:t>
            </a:r>
            <a:endParaRPr lang="da-DK" noProof="0"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5</a:t>
            </a:fld>
            <a:endParaRPr lang="fr-FR"/>
          </a:p>
        </p:txBody>
      </p:sp>
    </p:spTree>
    <p:extLst>
      <p:ext uri="{BB962C8B-B14F-4D97-AF65-F5344CB8AC3E}">
        <p14:creationId xmlns:p14="http://schemas.microsoft.com/office/powerpoint/2010/main" val="136291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Bo Lidegaard er en god repræsentant for den danske mesterfortælling: Han har i adskillige – for øvrigt ofte fremragende – bøger bidraget væsentligt til den danske dominerende mesterfortælling og derigennem til dansk selvforståelse og identitet.</a:t>
            </a:r>
            <a:endParaRPr lang="da-DK" noProof="0"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6</a:t>
            </a:fld>
            <a:endParaRPr lang="fr-FR"/>
          </a:p>
        </p:txBody>
      </p:sp>
    </p:spTree>
    <p:extLst>
      <p:ext uri="{BB962C8B-B14F-4D97-AF65-F5344CB8AC3E}">
        <p14:creationId xmlns:p14="http://schemas.microsoft.com/office/powerpoint/2010/main" val="112955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Men som sagt, dansk identitet optræder ofte i en europæisk kontekst som en modstandsidentitet: Danmarks</a:t>
            </a:r>
            <a:r>
              <a:rPr lang="da-DK" baseline="0" noProof="0" dirty="0" smtClean="0"/>
              <a:t> perifere placering i EU (geografisk og med forbehold), fremhævelsen af dansk demokrati, Folketingets dominerende rolle, osv. gør at nøjagtig den samme mesterfortælling kan bruges til skabelsen af en modstandsidentitet over for EU.</a:t>
            </a:r>
          </a:p>
          <a:p>
            <a:endParaRPr lang="da-DK" baseline="0" noProof="0" dirty="0" smtClean="0"/>
          </a:p>
          <a:p>
            <a:r>
              <a:rPr lang="da-DK" baseline="0" noProof="0" dirty="0" smtClean="0"/>
              <a:t>Der er mange andre eksempler i verden på en sådan dobbelthed: I Serbien har man en meget stærk serbisk institutionaliseret identitet, men den selv samme optræder som modstandsidentitet i Bosnien og Kosovo.</a:t>
            </a:r>
          </a:p>
          <a:p>
            <a:endParaRPr lang="da-DK" baseline="0" noProof="0" dirty="0" smtClean="0"/>
          </a:p>
          <a:p>
            <a:r>
              <a:rPr lang="da-DK" baseline="0" noProof="0" dirty="0" smtClean="0"/>
              <a:t>Tilsvarende med nationale mindretal som er blevet afskåret fra den stat de tidligere hørte til: De dansksindede slesvigere brugte efter 1864 deres institutionaliserede danske identitet som modstandsidentitet over for preusserne. Og sådan er det vel altid i lignende tilfælde.</a:t>
            </a:r>
            <a:endParaRPr lang="da-DK" noProof="0"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7</a:t>
            </a:fld>
            <a:endParaRPr lang="fr-FR"/>
          </a:p>
        </p:txBody>
      </p:sp>
    </p:spTree>
    <p:extLst>
      <p:ext uri="{BB962C8B-B14F-4D97-AF65-F5344CB8AC3E}">
        <p14:creationId xmlns:p14="http://schemas.microsoft.com/office/powerpoint/2010/main" val="303670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smtClean="0"/>
              <a:t>En europæisk identitet kan kun forstås som en projektidentitet, altså noget der arbejdes på for at få den til at fremstå som institutionaliseret. Og den adskiller sig på væsentlige punkter fra den danske, som jo netop bygger på kontinuitet!</a:t>
            </a:r>
          </a:p>
          <a:p>
            <a:endParaRPr lang="da-DK" noProof="0" dirty="0" smtClean="0"/>
          </a:p>
          <a:p>
            <a:r>
              <a:rPr lang="da-DK" noProof="0" dirty="0" smtClean="0"/>
              <a:t>Efter 2. VK ser man hvordan lande som Frankrig (1944), Italien (1948) og Tyskland (1949) får nye forfatninger, som netop understreger statens demokratiske indretning. Det er derfor ikke mærkeligt at det netop er disse tre</a:t>
            </a:r>
            <a:r>
              <a:rPr lang="da-DK" baseline="0" noProof="0" dirty="0" smtClean="0"/>
              <a:t> lande der sætter sig i spidsen for en reorganisering af Europa, fra Kul- og Stålunionen (1952) til EU (1993).</a:t>
            </a:r>
          </a:p>
          <a:p>
            <a:endParaRPr lang="da-DK" baseline="0" noProof="0" dirty="0" smtClean="0"/>
          </a:p>
          <a:p>
            <a:r>
              <a:rPr lang="da-DK" baseline="0" noProof="0" dirty="0" smtClean="0"/>
              <a:t>Men da en mesterfortælling helst skal gå langt tilbage, har man et problem: Fortællingen om det europæiske samarbejde er simpelthen ikke gammel nok, man må forsøge at komme længere tilbage. Og derfor leder man med lys og lygte efter en fælles europæisk fortid – som har vist sig så svær at finde. Desuagtet at de europæiske lande indbyrdes formodentlig har mere til fælles end hvert af dem har tilfælles med lande uden for Europa, er der fx ikke nogen fælleseuropæiske erindringssteder af betydning, men i de enkelte lande er der masser af erindringssteder om konflikter med andre europæiske lande. Det giver jo unægtelig et problem for opbygningen af en europæisk mesterfortælling!</a:t>
            </a:r>
            <a:endParaRPr lang="da-DK" noProof="0" dirty="0"/>
          </a:p>
        </p:txBody>
      </p:sp>
      <p:sp>
        <p:nvSpPr>
          <p:cNvPr id="4" name="Pladsholder til diasnummer 3"/>
          <p:cNvSpPr>
            <a:spLocks noGrp="1"/>
          </p:cNvSpPr>
          <p:nvPr>
            <p:ph type="sldNum" sz="quarter" idx="10"/>
          </p:nvPr>
        </p:nvSpPr>
        <p:spPr/>
        <p:txBody>
          <a:bodyPr/>
          <a:lstStyle/>
          <a:p>
            <a:fld id="{A91FEA3F-9F8C-4C2C-8B71-09B7F4DA8A48}" type="slidenum">
              <a:rPr lang="fr-FR" smtClean="0"/>
              <a:pPr/>
              <a:t>8</a:t>
            </a:fld>
            <a:endParaRPr lang="fr-FR"/>
          </a:p>
        </p:txBody>
      </p:sp>
    </p:spTree>
    <p:extLst>
      <p:ext uri="{BB962C8B-B14F-4D97-AF65-F5344CB8AC3E}">
        <p14:creationId xmlns:p14="http://schemas.microsoft.com/office/powerpoint/2010/main" val="144951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8CFD3C85-82E7-469C-AA05-B27C61CB7565}" type="datetime1">
              <a:rPr lang="da-DK" smtClean="0"/>
              <a:t>09-05-2016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256534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5C97067-7819-49C8-B491-BFF12DDB8157}" type="datetime1">
              <a:rPr lang="da-DK" smtClean="0"/>
              <a:t>09-05-2016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60794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32C2E81-690A-4E73-9001-64092D6CB11D}" type="datetime1">
              <a:rPr lang="da-DK" smtClean="0"/>
              <a:t>09-05-2016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425595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D7A9BAC-5E56-4E3D-95FE-05C6EE475486}" type="datetime1">
              <a:rPr lang="da-DK" smtClean="0"/>
              <a:t>09-05-2016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335998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E36457C0-A046-4FF0-80B1-96AEB0D55CCA}" type="datetime1">
              <a:rPr lang="da-DK" smtClean="0"/>
              <a:t>09-05-2016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260473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0B57D492-2D8E-47DD-BA7D-52BBA1B3FDB4}" type="datetime1">
              <a:rPr lang="da-DK" smtClean="0"/>
              <a:t>09-05-2016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121421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A269E7CF-54E6-4BBE-9BA1-3AE2119D10D5}" type="datetime1">
              <a:rPr lang="da-DK" smtClean="0"/>
              <a:t>09-05-2016</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420510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4776C751-1C35-48DE-A4E5-1CA356392B98}" type="datetime1">
              <a:rPr lang="da-DK" smtClean="0"/>
              <a:t>09-05-2016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6723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9F016B8-C393-4BE4-A4A9-3A6AE04F757F}" type="datetime1">
              <a:rPr lang="da-DK" smtClean="0"/>
              <a:t>09-05-2016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246426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A0C5270C-5F8C-41C9-8985-C1041E6ED99C}" type="datetime1">
              <a:rPr lang="da-DK" smtClean="0"/>
              <a:t>09-05-2016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4607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BB6ED620-10A1-4C5A-B6CE-907F0D7926DC}" type="datetime1">
              <a:rPr lang="da-DK" smtClean="0"/>
              <a:t>09-05-2016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71AA6924-987C-47AE-BE81-FE2F6B407B35}" type="slidenum">
              <a:rPr lang="da-DK" smtClean="0"/>
              <a:t>‹nr.›</a:t>
            </a:fld>
            <a:endParaRPr lang="da-DK"/>
          </a:p>
        </p:txBody>
      </p:sp>
    </p:spTree>
    <p:extLst>
      <p:ext uri="{BB962C8B-B14F-4D97-AF65-F5344CB8AC3E}">
        <p14:creationId xmlns:p14="http://schemas.microsoft.com/office/powerpoint/2010/main" val="10484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90085-D06B-459E-9A72-DA65BA75E836}" type="datetime1">
              <a:rPr lang="da-DK" smtClean="0"/>
              <a:t>09-05-2016</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A6924-987C-47AE-BE81-FE2F6B407B35}" type="slidenum">
              <a:rPr lang="da-DK" smtClean="0"/>
              <a:t>‹nr.›</a:t>
            </a:fld>
            <a:endParaRPr lang="da-DK"/>
          </a:p>
        </p:txBody>
      </p:sp>
    </p:spTree>
    <p:extLst>
      <p:ext uri="{BB962C8B-B14F-4D97-AF65-F5344CB8AC3E}">
        <p14:creationId xmlns:p14="http://schemas.microsoft.com/office/powerpoint/2010/main" val="3901379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s://www.google.dk/url?sa=i&amp;rct=j&amp;q=&amp;esrc=s&amp;source=images&amp;cd=&amp;cad=rja&amp;uact=8&amp;ved=0ahUKEwizzr75msDMAhUnP5oKHXjhCH0QjRwIBw&amp;url=https://www.britainfirst.org/shop-products-gb-colours-badges/&amp;bvm=bv.121099550,d.bGs&amp;psig=AFQjCNFMO50QGsvxvi3F11PSKknSHzilXg&amp;ust=1462444095628624"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hyperlink" Target="http://www.google.dk/url?sa=i&amp;rct=j&amp;q=&amp;esrc=s&amp;source=images&amp;cd=&amp;cad=rja&amp;uact=8&amp;ved=0ahUKEwiZhMfI3ZDMAhVsGZoKHe9kBI8QjRwIBw&amp;url=http://politiken.dk/kultur/ECE534360/mindehoej-er-gaaet-i-glemmebogen/&amp;psig=AFQjCNHI8WMy6JuaP0L57T9YNb2yU3TmPA&amp;ust=1460812713177487"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upload.wikimedia.org/wikipedia/commons/f/fb/PG_1063Burns_Naysmithcrop.jpg" TargetMode="External"/><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ilkKu6xZDMAhUGb5oKHRx9BnwQjRwIBw&amp;url=http://www.mbtom.co.uk/uk-general-election-2015-results/&amp;psig=AFQjCNEve-utO9W_vo0IYy8F7qTroZi2Ng&amp;ust=1460806061155572"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hyperlink" Target="http://www.google.dk/url?sa=i&amp;rct=j&amp;q=&amp;esrc=s&amp;source=imgres&amp;cd=&amp;cad=rja&amp;uact=8&amp;ved=0ahUKEwjMqcvOy5DMAhXjQpoKHTnFB6cQjRwIBw&amp;url=http://www.bbc.com/news/election-2015-scotland-32684659&amp;psig=AFQjCNEUbqMazqdzRGa-Y8V29E71N3Kreg&amp;ust=1460807894615354"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dk/url?sa=i&amp;rct=j&amp;q=&amp;esrc=s&amp;source=imgres&amp;cd=&amp;cad=rja&amp;uact=8&amp;ved=0ahUKEwig8YiL15DMAhXJYpoKHVViA-MQjRwIBw&amp;url=http://www.gov.scot/About/People/Ministers/First-Minister&amp;psig=AFQjCNG_zDlzxpRi6_U4LsbXsmclzEBQDg&amp;ust=1460810974329289" TargetMode="External"/><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Identitet som fortælling</a:t>
            </a:r>
            <a:endParaRPr lang="da-DK" dirty="0"/>
          </a:p>
        </p:txBody>
      </p:sp>
      <p:sp>
        <p:nvSpPr>
          <p:cNvPr id="3" name="Undertitel 2"/>
          <p:cNvSpPr>
            <a:spLocks noGrp="1"/>
          </p:cNvSpPr>
          <p:nvPr>
            <p:ph type="subTitle" idx="1"/>
          </p:nvPr>
        </p:nvSpPr>
        <p:spPr/>
        <p:txBody>
          <a:bodyPr/>
          <a:lstStyle/>
          <a:p>
            <a:r>
              <a:rPr lang="da-DK" smtClean="0"/>
              <a:t>Michael Herslund</a:t>
            </a:r>
          </a:p>
          <a:p>
            <a:r>
              <a:rPr lang="da-DK" smtClean="0"/>
              <a:t>Folkeuniversitetet i Odense</a:t>
            </a:r>
          </a:p>
          <a:p>
            <a:r>
              <a:rPr lang="da-DK" smtClean="0"/>
              <a:t>13. April 2016</a:t>
            </a:r>
            <a:endParaRPr lang="da-DK"/>
          </a:p>
        </p:txBody>
      </p:sp>
    </p:spTree>
    <p:extLst>
      <p:ext uri="{BB962C8B-B14F-4D97-AF65-F5344CB8AC3E}">
        <p14:creationId xmlns:p14="http://schemas.microsoft.com/office/powerpoint/2010/main" val="579035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Kollektiv jødisk og dansk identitet</a:t>
            </a:r>
            <a:endParaRPr lang="da-DK" dirty="0"/>
          </a:p>
        </p:txBody>
      </p:sp>
      <p:sp>
        <p:nvSpPr>
          <p:cNvPr id="3" name="Content Placeholder 2"/>
          <p:cNvSpPr>
            <a:spLocks noGrp="1"/>
          </p:cNvSpPr>
          <p:nvPr>
            <p:ph idx="1"/>
          </p:nvPr>
        </p:nvSpPr>
        <p:spPr/>
        <p:txBody>
          <a:bodyPr>
            <a:normAutofit fontScale="77500" lnSpcReduction="20000"/>
          </a:bodyPr>
          <a:lstStyle/>
          <a:p>
            <a:pPr marL="0" indent="0" algn="just">
              <a:buNone/>
            </a:pPr>
            <a:r>
              <a:rPr lang="da-DK" dirty="0"/>
              <a:t>”Hvad vil det så egentlig sige at være jøde? Er det en religiøs væren? Nej, mente man. Er det en politisk-kulturel? </a:t>
            </a:r>
            <a:r>
              <a:rPr lang="da-DK" dirty="0" err="1"/>
              <a:t>Nejnej</a:t>
            </a:r>
            <a:r>
              <a:rPr lang="da-DK" dirty="0"/>
              <a:t>, mente man. Er det en biologisk? </a:t>
            </a:r>
            <a:r>
              <a:rPr lang="da-DK" dirty="0" err="1"/>
              <a:t>Nejnejnej</a:t>
            </a:r>
            <a:r>
              <a:rPr lang="da-DK" dirty="0"/>
              <a:t> – vi er bare en slags </a:t>
            </a:r>
            <a:r>
              <a:rPr lang="da-DK" dirty="0" err="1"/>
              <a:t>tribe</a:t>
            </a:r>
            <a:r>
              <a:rPr lang="da-DK" dirty="0"/>
              <a:t>, en ”stamme”. Vi kan ikke forklare det.” (Brandt i Weekendavisen 8.-14. marts 2013</a:t>
            </a:r>
            <a:r>
              <a:rPr lang="da-DK" dirty="0" smtClean="0"/>
              <a:t>).</a:t>
            </a:r>
          </a:p>
          <a:p>
            <a:pPr marL="0" indent="0" algn="just">
              <a:buNone/>
            </a:pPr>
            <a:endParaRPr lang="da-DK" dirty="0" smtClean="0"/>
          </a:p>
          <a:p>
            <a:pPr marL="0" indent="0" algn="just">
              <a:buNone/>
            </a:pPr>
            <a:r>
              <a:rPr lang="da-DK" dirty="0"/>
              <a:t>Med reference til et citat fra Pia Kjærsgaard i Politiken (26-11-2010), hvor hun udtaler, at ”Danskhed er nye kartofler, jordbær med fløde og den jyske vestkyst”, siger statsministeren, at hun på sin vis godt kan være enig, men at danskheden også kan være så mange andre ting som fx de værdier, der er mellem mennesker, velfærd, solidaritet, ligestilling, vores humor etc. </a:t>
            </a:r>
          </a:p>
        </p:txBody>
      </p:sp>
    </p:spTree>
    <p:extLst>
      <p:ext uri="{BB962C8B-B14F-4D97-AF65-F5344CB8AC3E}">
        <p14:creationId xmlns:p14="http://schemas.microsoft.com/office/powerpoint/2010/main" val="815921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404664"/>
            <a:ext cx="7467600" cy="6069288"/>
          </a:xfrm>
        </p:spPr>
        <p:txBody>
          <a:bodyPr/>
          <a:lstStyle/>
          <a:p>
            <a:pPr marL="0" indent="0">
              <a:buNone/>
            </a:pPr>
            <a:endParaRPr lang="da-DK" dirty="0" smtClean="0"/>
          </a:p>
          <a:p>
            <a:pPr marL="0" indent="0">
              <a:buNone/>
            </a:pPr>
            <a:endParaRPr lang="da-DK" dirty="0"/>
          </a:p>
          <a:p>
            <a:pPr marL="0" indent="0">
              <a:buNone/>
            </a:pPr>
            <a:endParaRPr lang="da-DK" dirty="0" smtClean="0"/>
          </a:p>
          <a:p>
            <a:pPr marL="0" indent="0">
              <a:buNone/>
            </a:pPr>
            <a:r>
              <a:rPr lang="da-DK" dirty="0" smtClean="0"/>
              <a:t>EU: En trussel mod national suverænitet og identitet? </a:t>
            </a:r>
          </a:p>
          <a:p>
            <a:pPr marL="0" indent="0">
              <a:buNone/>
            </a:pPr>
            <a:endParaRPr lang="da-DK" dirty="0"/>
          </a:p>
          <a:p>
            <a:pPr marL="0" indent="0">
              <a:buNone/>
            </a:pPr>
            <a:r>
              <a:rPr lang="da-DK" dirty="0" smtClean="0"/>
              <a:t>Jf. de danske forbehold, den lave tilslutning til euroen og til et fælles forsvar.</a:t>
            </a:r>
            <a:endParaRPr lang="da-DK" dirty="0"/>
          </a:p>
        </p:txBody>
      </p:sp>
    </p:spTree>
    <p:extLst>
      <p:ext uri="{BB962C8B-B14F-4D97-AF65-F5344CB8AC3E}">
        <p14:creationId xmlns:p14="http://schemas.microsoft.com/office/powerpoint/2010/main" val="35805400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normAutofit fontScale="85000" lnSpcReduction="10000"/>
          </a:bodyPr>
          <a:lstStyle/>
          <a:p>
            <a:pPr marL="0" indent="0">
              <a:buNone/>
            </a:pPr>
            <a:r>
              <a:rPr lang="da-DK" dirty="0" smtClean="0">
                <a:solidFill>
                  <a:schemeClr val="accent3"/>
                </a:solidFill>
              </a:rPr>
              <a:t>EU som konstitutionelt demokrati</a:t>
            </a:r>
          </a:p>
          <a:p>
            <a:pPr marL="0" indent="0">
              <a:buNone/>
            </a:pPr>
            <a:endParaRPr lang="da-DK" dirty="0"/>
          </a:p>
          <a:p>
            <a:pPr marL="0" indent="0">
              <a:buNone/>
            </a:pPr>
            <a:r>
              <a:rPr lang="da-DK" dirty="0" smtClean="0"/>
              <a:t>Borgernes rettigheder får en stadig mere central placering (”borgerne over staten”).</a:t>
            </a:r>
          </a:p>
          <a:p>
            <a:pPr marL="0" indent="0">
              <a:buNone/>
            </a:pPr>
            <a:endParaRPr lang="da-DK" dirty="0"/>
          </a:p>
          <a:p>
            <a:pPr marL="0" indent="0">
              <a:buNone/>
            </a:pPr>
            <a:r>
              <a:rPr lang="da-DK" dirty="0"/>
              <a:t>	</a:t>
            </a:r>
            <a:r>
              <a:rPr lang="da-DK" dirty="0" smtClean="0"/>
              <a:t>Lissabontraktaten: ”Unionen </a:t>
            </a:r>
            <a:r>
              <a:rPr lang="da-DK" dirty="0"/>
              <a:t>bygger på </a:t>
            </a:r>
            <a:r>
              <a:rPr lang="da-DK" dirty="0" smtClean="0"/>
              <a:t>	værdierne </a:t>
            </a:r>
            <a:r>
              <a:rPr lang="da-DK" dirty="0"/>
              <a:t>respekt for </a:t>
            </a:r>
            <a:r>
              <a:rPr lang="da-DK" dirty="0" smtClean="0"/>
              <a:t>den </a:t>
            </a:r>
            <a:r>
              <a:rPr lang="da-DK" dirty="0"/>
              <a:t>menneskelige </a:t>
            </a:r>
            <a:r>
              <a:rPr lang="da-DK" dirty="0" smtClean="0"/>
              <a:t>	værdighed</a:t>
            </a:r>
            <a:r>
              <a:rPr lang="da-DK" dirty="0"/>
              <a:t>, frihed, </a:t>
            </a:r>
            <a:r>
              <a:rPr lang="da-DK" dirty="0" smtClean="0"/>
              <a:t>demokrati</a:t>
            </a:r>
            <a:r>
              <a:rPr lang="da-DK" dirty="0"/>
              <a:t>, ligestilling, </a:t>
            </a:r>
            <a:r>
              <a:rPr lang="da-DK" dirty="0" smtClean="0"/>
              <a:t>	retsstaten </a:t>
            </a:r>
            <a:r>
              <a:rPr lang="da-DK" dirty="0"/>
              <a:t>og respekt </a:t>
            </a:r>
            <a:r>
              <a:rPr lang="da-DK" dirty="0" smtClean="0"/>
              <a:t>for menneske-	rettighederne</a:t>
            </a:r>
            <a:r>
              <a:rPr lang="da-DK" dirty="0"/>
              <a:t>, herunder </a:t>
            </a:r>
            <a:r>
              <a:rPr lang="da-DK" dirty="0" smtClean="0"/>
              <a:t>rettigheder </a:t>
            </a:r>
            <a:r>
              <a:rPr lang="da-DK" dirty="0"/>
              <a:t>for </a:t>
            </a:r>
            <a:r>
              <a:rPr lang="da-DK" dirty="0" smtClean="0"/>
              <a:t>	personer</a:t>
            </a:r>
            <a:r>
              <a:rPr lang="da-DK" dirty="0"/>
              <a:t>, der tilhører </a:t>
            </a:r>
            <a:r>
              <a:rPr lang="da-DK" dirty="0" smtClean="0"/>
              <a:t>mindretal</a:t>
            </a:r>
            <a:r>
              <a:rPr lang="da-DK" dirty="0"/>
              <a:t>. [art. 2 </a:t>
            </a:r>
            <a:r>
              <a:rPr lang="da-DK" dirty="0" smtClean="0"/>
              <a:t>	TEU]</a:t>
            </a:r>
          </a:p>
          <a:p>
            <a:pPr marL="0" indent="0">
              <a:buNone/>
            </a:pPr>
            <a:endParaRPr lang="da-DK" dirty="0"/>
          </a:p>
          <a:p>
            <a:pPr marL="0" indent="0">
              <a:buNone/>
            </a:pPr>
            <a:r>
              <a:rPr lang="da-DK" dirty="0" smtClean="0"/>
              <a:t>	EU’s Charter om grundlæggende rettigheder</a:t>
            </a:r>
            <a:endParaRPr lang="da-DK" dirty="0"/>
          </a:p>
          <a:p>
            <a:pPr marL="0" indent="0">
              <a:buNone/>
            </a:pPr>
            <a:endParaRPr lang="da-DK" dirty="0"/>
          </a:p>
          <a:p>
            <a:pPr marL="0" indent="0">
              <a:buNone/>
            </a:pPr>
            <a:endParaRPr lang="da-DK" dirty="0" smtClean="0"/>
          </a:p>
        </p:txBody>
      </p:sp>
    </p:spTree>
    <p:extLst>
      <p:ext uri="{BB962C8B-B14F-4D97-AF65-F5344CB8AC3E}">
        <p14:creationId xmlns:p14="http://schemas.microsoft.com/office/powerpoint/2010/main" val="32039730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30026"/>
          </a:xfrm>
        </p:spPr>
        <p:txBody>
          <a:bodyPr>
            <a:normAutofit fontScale="90000"/>
          </a:bodyPr>
          <a:lstStyle/>
          <a:p>
            <a:endParaRPr lang="da-DK" dirty="0"/>
          </a:p>
        </p:txBody>
      </p:sp>
      <p:sp>
        <p:nvSpPr>
          <p:cNvPr id="3" name="Pladsholder til indhold 2"/>
          <p:cNvSpPr>
            <a:spLocks noGrp="1"/>
          </p:cNvSpPr>
          <p:nvPr>
            <p:ph sz="quarter" idx="1"/>
          </p:nvPr>
        </p:nvSpPr>
        <p:spPr>
          <a:xfrm>
            <a:off x="457200" y="476672"/>
            <a:ext cx="7467600" cy="5997280"/>
          </a:xfrm>
        </p:spPr>
        <p:txBody>
          <a:bodyPr>
            <a:normAutofit fontScale="85000" lnSpcReduction="20000"/>
          </a:bodyPr>
          <a:lstStyle/>
          <a:p>
            <a:pPr marL="0" indent="0">
              <a:buNone/>
            </a:pPr>
            <a:r>
              <a:rPr lang="da-DK" dirty="0"/>
              <a:t> </a:t>
            </a:r>
            <a:endParaRPr lang="da-DK" dirty="0" smtClean="0"/>
          </a:p>
          <a:p>
            <a:pPr marL="0" indent="0">
              <a:buNone/>
            </a:pPr>
            <a:r>
              <a:rPr lang="da-DK" dirty="0"/>
              <a:t>	En slags uskreven modstandsret i og med, at 	europæiske borgere kan </a:t>
            </a:r>
            <a:r>
              <a:rPr lang="da-DK" dirty="0" smtClean="0"/>
              <a:t>påberåbe sig </a:t>
            </a:r>
            <a:r>
              <a:rPr lang="da-DK" dirty="0"/>
              <a:t>EU-	lovgivningen og i sidste instans søge 	beskyttelse mod deres egen stat </a:t>
            </a:r>
            <a:r>
              <a:rPr lang="da-DK" dirty="0" smtClean="0"/>
              <a:t>(eller 	værtsland) ved EU-Domstolen</a:t>
            </a:r>
            <a:r>
              <a:rPr lang="da-DK" dirty="0"/>
              <a:t>.</a:t>
            </a:r>
          </a:p>
          <a:p>
            <a:pPr marL="0" indent="0">
              <a:buNone/>
            </a:pPr>
            <a:endParaRPr lang="da-DK" dirty="0" smtClean="0"/>
          </a:p>
          <a:p>
            <a:pPr marL="0" indent="0">
              <a:buNone/>
            </a:pPr>
            <a:r>
              <a:rPr lang="da-DK" dirty="0"/>
              <a:t>	Fx:</a:t>
            </a:r>
          </a:p>
          <a:p>
            <a:pPr marL="0" indent="0">
              <a:buNone/>
            </a:pPr>
            <a:r>
              <a:rPr lang="da-DK" dirty="0"/>
              <a:t>	</a:t>
            </a:r>
            <a:r>
              <a:rPr lang="da-DK" dirty="0" smtClean="0"/>
              <a:t>	</a:t>
            </a:r>
            <a:r>
              <a:rPr lang="da-DK" dirty="0" err="1" smtClean="0"/>
              <a:t>Metock</a:t>
            </a:r>
            <a:r>
              <a:rPr lang="da-DK" dirty="0" smtClean="0"/>
              <a:t>-dommen </a:t>
            </a:r>
            <a:r>
              <a:rPr lang="da-DK" dirty="0"/>
              <a:t>(2008)</a:t>
            </a:r>
          </a:p>
          <a:p>
            <a:pPr marL="0" indent="0">
              <a:buNone/>
            </a:pPr>
            <a:r>
              <a:rPr lang="da-DK" dirty="0"/>
              <a:t>	</a:t>
            </a:r>
          </a:p>
          <a:p>
            <a:pPr marL="0" indent="0">
              <a:buNone/>
            </a:pPr>
            <a:r>
              <a:rPr lang="da-DK" dirty="0"/>
              <a:t>	</a:t>
            </a:r>
            <a:r>
              <a:rPr lang="da-DK" dirty="0" smtClean="0"/>
              <a:t>	</a:t>
            </a:r>
            <a:r>
              <a:rPr lang="da-DK" dirty="0" err="1" smtClean="0"/>
              <a:t>Zambrano</a:t>
            </a:r>
            <a:r>
              <a:rPr lang="da-DK" dirty="0" smtClean="0"/>
              <a:t>-dommen </a:t>
            </a:r>
            <a:r>
              <a:rPr lang="da-DK" dirty="0"/>
              <a:t>(2011)</a:t>
            </a:r>
          </a:p>
          <a:p>
            <a:pPr marL="0" indent="0">
              <a:buNone/>
            </a:pPr>
            <a:endParaRPr lang="da-DK" dirty="0"/>
          </a:p>
          <a:p>
            <a:pPr marL="0" indent="0">
              <a:buNone/>
            </a:pPr>
            <a:r>
              <a:rPr lang="da-DK" dirty="0"/>
              <a:t>	</a:t>
            </a:r>
            <a:r>
              <a:rPr lang="da-DK" dirty="0" smtClean="0"/>
              <a:t>	SU-dommen </a:t>
            </a:r>
            <a:r>
              <a:rPr lang="da-DK" dirty="0"/>
              <a:t>(2013)</a:t>
            </a:r>
          </a:p>
          <a:p>
            <a:pPr marL="0" indent="0">
              <a:buNone/>
            </a:pPr>
            <a:endParaRPr lang="da-DK" dirty="0"/>
          </a:p>
          <a:p>
            <a:pPr marL="0" indent="0">
              <a:buNone/>
            </a:pPr>
            <a:r>
              <a:rPr lang="da-DK" dirty="0"/>
              <a:t>	Vækker bekymring og vrede i Danmark.</a:t>
            </a:r>
          </a:p>
          <a:p>
            <a:pPr marL="0" indent="0">
              <a:buNone/>
            </a:pPr>
            <a:endParaRPr lang="da-DK" dirty="0"/>
          </a:p>
        </p:txBody>
      </p:sp>
    </p:spTree>
    <p:extLst>
      <p:ext uri="{BB962C8B-B14F-4D97-AF65-F5344CB8AC3E}">
        <p14:creationId xmlns:p14="http://schemas.microsoft.com/office/powerpoint/2010/main" val="4167386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a-DK" dirty="0" smtClean="0"/>
              <a:t>Konklusion: EU og Danmark</a:t>
            </a:r>
            <a:endParaRPr lang="da-DK" dirty="0"/>
          </a:p>
        </p:txBody>
      </p:sp>
      <p:sp>
        <p:nvSpPr>
          <p:cNvPr id="3" name="Content Placeholder 2"/>
          <p:cNvSpPr>
            <a:spLocks noGrp="1"/>
          </p:cNvSpPr>
          <p:nvPr>
            <p:ph sz="quarter" idx="1"/>
          </p:nvPr>
        </p:nvSpPr>
        <p:spPr/>
        <p:txBody>
          <a:bodyPr>
            <a:normAutofit fontScale="92500" lnSpcReduction="20000"/>
          </a:bodyPr>
          <a:lstStyle/>
          <a:p>
            <a:r>
              <a:rPr lang="da-DK" dirty="0"/>
              <a:t> </a:t>
            </a:r>
            <a:r>
              <a:rPr lang="da-DK" dirty="0" smtClean="0"/>
              <a:t>En økonomisk fordel for erhvervslivet:</a:t>
            </a:r>
          </a:p>
          <a:p>
            <a:pPr marL="0" indent="0">
              <a:buNone/>
            </a:pPr>
            <a:endParaRPr lang="da-DK" dirty="0" smtClean="0"/>
          </a:p>
          <a:p>
            <a:pPr lvl="1">
              <a:buFont typeface="Arial" panose="020B0604020202020204" pitchFamily="34" charset="0"/>
              <a:buChar char="•"/>
            </a:pPr>
            <a:r>
              <a:rPr lang="da-DK" dirty="0" smtClean="0"/>
              <a:t>Det indre marked aftager 2/3 af dansk industrieksport.</a:t>
            </a:r>
          </a:p>
          <a:p>
            <a:pPr lvl="1">
              <a:buFont typeface="Arial" panose="020B0604020202020204" pitchFamily="34" charset="0"/>
              <a:buChar char="•"/>
            </a:pPr>
            <a:r>
              <a:rPr lang="da-DK" dirty="0" smtClean="0"/>
              <a:t>500 000 jobs i Danmark er direkte afhængige af dansk eksport til det indre marked.</a:t>
            </a:r>
          </a:p>
          <a:p>
            <a:pPr lvl="1">
              <a:buFont typeface="Arial" panose="020B0604020202020204" pitchFamily="34" charset="0"/>
              <a:buChar char="•"/>
            </a:pPr>
            <a:r>
              <a:rPr lang="da-DK" dirty="0" smtClean="0"/>
              <a:t>Dansk eksport er steget fra 35 pct. af BNP i starten af 70’erne til 50 pct. af BNP i 2010.</a:t>
            </a:r>
          </a:p>
          <a:p>
            <a:pPr lvl="1">
              <a:buFont typeface="Arial" panose="020B0604020202020204" pitchFamily="34" charset="0"/>
              <a:buChar char="•"/>
            </a:pPr>
            <a:r>
              <a:rPr lang="da-DK" dirty="0" smtClean="0"/>
              <a:t>Danmarks samlede eksport til de ti nye øst-europæiske EU-lande er steget med 50 pct. fra 2005 til 2012.</a:t>
            </a:r>
          </a:p>
          <a:p>
            <a:pPr lvl="1">
              <a:buFont typeface="Wingdings" panose="05000000000000000000" pitchFamily="2" charset="2"/>
              <a:buChar char="§"/>
            </a:pPr>
            <a:r>
              <a:rPr lang="da-DK" dirty="0" smtClean="0"/>
              <a:t>Siden indførelsen af det indre marked har Danmark haft overskud på betalingsbalancen.</a:t>
            </a: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p:txBody>
      </p:sp>
    </p:spTree>
    <p:extLst>
      <p:ext uri="{BB962C8B-B14F-4D97-AF65-F5344CB8AC3E}">
        <p14:creationId xmlns:p14="http://schemas.microsoft.com/office/powerpoint/2010/main" val="109781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404664"/>
            <a:ext cx="7467600" cy="6069288"/>
          </a:xfrm>
        </p:spPr>
        <p:txBody>
          <a:bodyPr>
            <a:normAutofit fontScale="92500" lnSpcReduction="10000"/>
          </a:bodyPr>
          <a:lstStyle/>
          <a:p>
            <a:pPr marL="0" indent="0">
              <a:buNone/>
            </a:pPr>
            <a:endParaRPr lang="da-DK" dirty="0" smtClean="0"/>
          </a:p>
          <a:p>
            <a:pPr marL="0" indent="0">
              <a:buNone/>
            </a:pPr>
            <a:endParaRPr lang="da-DK" dirty="0" smtClean="0"/>
          </a:p>
          <a:p>
            <a:r>
              <a:rPr lang="da-DK" dirty="0" smtClean="0"/>
              <a:t>Men hvad identitet og værdier angår udgør Danmark en slags ”anomali” i EU: </a:t>
            </a:r>
          </a:p>
          <a:p>
            <a:pPr marL="0" indent="0">
              <a:buNone/>
            </a:pPr>
            <a:endParaRPr lang="da-DK" dirty="0" smtClean="0"/>
          </a:p>
          <a:p>
            <a:pPr marL="0" indent="0">
              <a:buNone/>
            </a:pPr>
            <a:r>
              <a:rPr lang="da-DK" dirty="0" smtClean="0"/>
              <a:t>	Den danske identitet fremstår som en 	</a:t>
            </a:r>
            <a:r>
              <a:rPr lang="da-DK" i="1" dirty="0" smtClean="0"/>
              <a:t>markeret </a:t>
            </a:r>
            <a:r>
              <a:rPr lang="da-DK" dirty="0" smtClean="0"/>
              <a:t>identitet over for en umarkeret 	europæisk (periferien over for centrum). 	Samtidig er det, som om der i modstanden 	mod EU dannes en ny identitetskomponent, 	der føjer sig til den beskrevne nationale 	identitet: ”os” ovf. ”dem”.</a:t>
            </a:r>
            <a:endParaRPr lang="da-DK" dirty="0"/>
          </a:p>
        </p:txBody>
      </p:sp>
    </p:spTree>
    <p:extLst>
      <p:ext uri="{BB962C8B-B14F-4D97-AF65-F5344CB8AC3E}">
        <p14:creationId xmlns:p14="http://schemas.microsoft.com/office/powerpoint/2010/main" val="3670384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30026"/>
          </a:xfrm>
        </p:spPr>
        <p:txBody>
          <a:bodyPr>
            <a:normAutofit fontScale="90000"/>
          </a:bodyPr>
          <a:lstStyle/>
          <a:p>
            <a:endParaRPr lang="da-DK" dirty="0"/>
          </a:p>
        </p:txBody>
      </p:sp>
      <p:sp>
        <p:nvSpPr>
          <p:cNvPr id="3" name="Pladsholder til indhold 2"/>
          <p:cNvSpPr>
            <a:spLocks noGrp="1"/>
          </p:cNvSpPr>
          <p:nvPr>
            <p:ph sz="quarter" idx="1"/>
          </p:nvPr>
        </p:nvSpPr>
        <p:spPr>
          <a:xfrm>
            <a:off x="457200" y="404664"/>
            <a:ext cx="7467600" cy="6069288"/>
          </a:xfrm>
        </p:spPr>
        <p:txBody>
          <a:bodyPr>
            <a:normAutofit fontScale="92500" lnSpcReduction="20000"/>
          </a:bodyPr>
          <a:lstStyle/>
          <a:p>
            <a:endParaRPr lang="da-DK" dirty="0" smtClean="0"/>
          </a:p>
          <a:p>
            <a:r>
              <a:rPr lang="da-DK" dirty="0" smtClean="0"/>
              <a:t>Hvad er de største udfordringer for EU’s fortsatte udvikling?</a:t>
            </a:r>
          </a:p>
          <a:p>
            <a:pPr marL="0" indent="0">
              <a:buNone/>
            </a:pPr>
            <a:endParaRPr lang="da-DK" dirty="0"/>
          </a:p>
          <a:p>
            <a:pPr marL="0" indent="0">
              <a:buNone/>
            </a:pPr>
            <a:r>
              <a:rPr lang="da-DK" dirty="0" smtClean="0"/>
              <a:t>Erkende at:</a:t>
            </a:r>
          </a:p>
          <a:p>
            <a:pPr marL="0" indent="0">
              <a:buNone/>
            </a:pPr>
            <a:endParaRPr lang="da-DK" dirty="0"/>
          </a:p>
          <a:p>
            <a:pPr>
              <a:buFont typeface="Arial" panose="020B0604020202020204" pitchFamily="34" charset="0"/>
              <a:buChar char="•"/>
            </a:pPr>
            <a:r>
              <a:rPr lang="da-DK" dirty="0" smtClean="0"/>
              <a:t>Forskelle mellem medlemsstater især skyldes forskelle i kollektiv identitet og politisk kultur.</a:t>
            </a:r>
          </a:p>
          <a:p>
            <a:pPr>
              <a:buFont typeface="Arial" panose="020B0604020202020204" pitchFamily="34" charset="0"/>
              <a:buChar char="•"/>
            </a:pPr>
            <a:r>
              <a:rPr lang="da-DK" dirty="0" smtClean="0"/>
              <a:t>Det europæiske samarbejde stort set kun har bevæget sig fremad gennem større eller mindre kriser … og fortsat vil gøre det.</a:t>
            </a:r>
          </a:p>
          <a:p>
            <a:pPr>
              <a:buFont typeface="Arial" panose="020B0604020202020204" pitchFamily="34" charset="0"/>
              <a:buChar char="•"/>
            </a:pPr>
            <a:r>
              <a:rPr lang="da-DK" dirty="0" smtClean="0"/>
              <a:t>Det er konflikterne, som udgør Europa … men alternativet er værre.</a:t>
            </a:r>
            <a:endParaRPr lang="da-DK" dirty="0"/>
          </a:p>
        </p:txBody>
      </p:sp>
    </p:spTree>
    <p:extLst>
      <p:ext uri="{BB962C8B-B14F-4D97-AF65-F5344CB8AC3E}">
        <p14:creationId xmlns:p14="http://schemas.microsoft.com/office/powerpoint/2010/main" val="39927170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04664"/>
            <a:ext cx="7467600" cy="6069288"/>
          </a:xfrm>
        </p:spPr>
        <p:txBody>
          <a:bodyPr>
            <a:normAutofit fontScale="70000" lnSpcReduction="20000"/>
          </a:bodyPr>
          <a:lstStyle/>
          <a:p>
            <a:pPr marL="0" indent="0">
              <a:buNone/>
            </a:pPr>
            <a:r>
              <a:rPr lang="da-DK" u="sng" dirty="0" smtClean="0"/>
              <a:t>Litteratur</a:t>
            </a:r>
            <a:r>
              <a:rPr lang="da-DK" dirty="0" smtClean="0"/>
              <a:t>:</a:t>
            </a:r>
          </a:p>
          <a:p>
            <a:pPr marL="0" indent="0">
              <a:buNone/>
            </a:pPr>
            <a:r>
              <a:rPr lang="da-DK" dirty="0" smtClean="0"/>
              <a:t>Baron, Irene, Michael Herslund &amp; Carsten Humlebæk, red. 	2015. </a:t>
            </a:r>
            <a:r>
              <a:rPr lang="da-DK" i="1" dirty="0" smtClean="0"/>
              <a:t>Europæiske Fællesskaber? Identiteter, 	fortællinger og konflikter i Europa. </a:t>
            </a:r>
            <a:r>
              <a:rPr lang="da-DK" dirty="0" smtClean="0"/>
              <a:t>København: 	Jurist- og Økonomforbundets Forlag.</a:t>
            </a:r>
          </a:p>
          <a:p>
            <a:pPr marL="0" indent="0">
              <a:buNone/>
            </a:pPr>
            <a:r>
              <a:rPr lang="da-DK" dirty="0" smtClean="0"/>
              <a:t>Baron, Irene &amp; Michael Herslund. 2016. Dansk identitet 	mellem sprog og nation-branding. I Carsten 	Humlebæk, Henrik Høeg Müller &amp; Kristian L. 	Nielsen, red. </a:t>
            </a:r>
            <a:r>
              <a:rPr lang="da-DK" i="1" dirty="0" smtClean="0"/>
              <a:t>Nation, stat, fortælling og identitet. 	</a:t>
            </a:r>
            <a:r>
              <a:rPr lang="da-DK" dirty="0" smtClean="0"/>
              <a:t>København: Nyt fra Samfundsvidenskaberne. [Under 	udgivelse]</a:t>
            </a:r>
          </a:p>
          <a:p>
            <a:pPr marL="0" indent="0">
              <a:buNone/>
            </a:pPr>
            <a:r>
              <a:rPr lang="da-DK" dirty="0" smtClean="0"/>
              <a:t>Böss, Michael. 2011. </a:t>
            </a:r>
            <a:r>
              <a:rPr lang="da-DK" i="1" dirty="0" smtClean="0"/>
              <a:t>Republikken Danmark. </a:t>
            </a:r>
            <a:r>
              <a:rPr lang="da-DK" dirty="0" smtClean="0"/>
              <a:t>København: 	Informations Forlag.</a:t>
            </a:r>
          </a:p>
          <a:p>
            <a:pPr marL="0" indent="0">
              <a:buNone/>
            </a:pPr>
            <a:r>
              <a:rPr lang="da-DK" dirty="0" smtClean="0"/>
              <a:t>Dworkin, Ronald. 2005. </a:t>
            </a:r>
            <a:r>
              <a:rPr lang="da-DK" i="1" dirty="0" smtClean="0"/>
              <a:t>Freedom’s Law. The moral 	reading of the American Constitution. 	</a:t>
            </a:r>
            <a:r>
              <a:rPr lang="da-DK" dirty="0" smtClean="0"/>
              <a:t>Oxford: Oxford 	</a:t>
            </a:r>
            <a:r>
              <a:rPr lang="da-DK" dirty="0" err="1" smtClean="0"/>
              <a:t>University</a:t>
            </a:r>
            <a:r>
              <a:rPr lang="da-DK" dirty="0" smtClean="0"/>
              <a:t> Press.</a:t>
            </a:r>
          </a:p>
          <a:p>
            <a:pPr marL="0" indent="0">
              <a:buNone/>
            </a:pPr>
            <a:r>
              <a:rPr lang="da-DK" dirty="0" smtClean="0"/>
              <a:t>Greve, Bent. 2010. </a:t>
            </a:r>
            <a:r>
              <a:rPr lang="da-DK" i="1" dirty="0" smtClean="0"/>
              <a:t>Et lykkeligt land? – hvad skal der til og 	kan velfærdssamfundet bidrage? </a:t>
            </a:r>
            <a:r>
              <a:rPr lang="da-DK" dirty="0" smtClean="0"/>
              <a:t>København: Nyt fra 	Samfundsvidenskaberne. </a:t>
            </a:r>
          </a:p>
          <a:p>
            <a:pPr marL="0" indent="0">
              <a:buNone/>
            </a:pPr>
            <a:r>
              <a:rPr lang="da-DK" dirty="0"/>
              <a:t>Knudsen, Tim. 1993. </a:t>
            </a:r>
            <a:r>
              <a:rPr lang="da-DK" i="1" dirty="0"/>
              <a:t>Den danske stat i </a:t>
            </a:r>
            <a:r>
              <a:rPr lang="da-DK" i="1" dirty="0" smtClean="0"/>
              <a:t>Europa.</a:t>
            </a:r>
            <a:r>
              <a:rPr lang="da-DK" dirty="0"/>
              <a:t> </a:t>
            </a:r>
            <a:r>
              <a:rPr lang="da-DK" dirty="0" smtClean="0"/>
              <a:t>København</a:t>
            </a:r>
            <a:r>
              <a:rPr lang="da-DK" dirty="0"/>
              <a:t>: </a:t>
            </a:r>
            <a:r>
              <a:rPr lang="da-DK" dirty="0" smtClean="0"/>
              <a:t>	Jurist- </a:t>
            </a:r>
            <a:r>
              <a:rPr lang="da-DK"/>
              <a:t>og </a:t>
            </a:r>
            <a:r>
              <a:rPr lang="da-DK" smtClean="0"/>
              <a:t>Økonomforbundets Forlag</a:t>
            </a:r>
            <a:r>
              <a:rPr lang="da-DK" dirty="0"/>
              <a:t>.</a:t>
            </a:r>
          </a:p>
          <a:p>
            <a:pPr marL="0" indent="0">
              <a:buNone/>
            </a:pPr>
            <a:endParaRPr lang="da-DK" dirty="0"/>
          </a:p>
        </p:txBody>
      </p:sp>
    </p:spTree>
    <p:extLst>
      <p:ext uri="{BB962C8B-B14F-4D97-AF65-F5344CB8AC3E}">
        <p14:creationId xmlns:p14="http://schemas.microsoft.com/office/powerpoint/2010/main" val="2022546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404664"/>
            <a:ext cx="7467600" cy="6069288"/>
          </a:xfrm>
        </p:spPr>
        <p:txBody>
          <a:bodyPr>
            <a:normAutofit fontScale="70000" lnSpcReduction="20000"/>
          </a:bodyPr>
          <a:lstStyle/>
          <a:p>
            <a:pPr marL="0" indent="0">
              <a:buNone/>
            </a:pPr>
            <a:r>
              <a:rPr lang="da-DK" dirty="0" smtClean="0"/>
              <a:t>Knudsen, Tim. 2000. Tilblivelsen af den </a:t>
            </a:r>
            <a:r>
              <a:rPr lang="da-DK" dirty="0" err="1" smtClean="0"/>
              <a:t>universali</a:t>
            </a:r>
            <a:r>
              <a:rPr lang="da-DK" dirty="0" smtClean="0"/>
              <a:t>-	</a:t>
            </a:r>
            <a:r>
              <a:rPr lang="da-DK" dirty="0" err="1" smtClean="0"/>
              <a:t>stiske</a:t>
            </a:r>
            <a:r>
              <a:rPr lang="da-DK" dirty="0" smtClean="0"/>
              <a:t> 	velfærdsstat. I Tim Knudsen, red. </a:t>
            </a:r>
            <a:r>
              <a:rPr lang="da-DK" i="1" dirty="0" smtClean="0"/>
              <a:t>Den 	nordiske protestantisme og velfærdsstaten. 	</a:t>
            </a:r>
            <a:r>
              <a:rPr lang="da-DK" dirty="0" smtClean="0"/>
              <a:t>Århus: Århus 	Universitetsforlag. 20-64.</a:t>
            </a:r>
          </a:p>
          <a:p>
            <a:pPr marL="0" indent="0">
              <a:buNone/>
            </a:pPr>
            <a:r>
              <a:rPr lang="da-DK" dirty="0" smtClean="0"/>
              <a:t>Koch, Henning. 2004. Modstandsretten – en europæisk 	demokratiforestilling. I Henning Koch &amp; Anne 	Lise Kjær, red. </a:t>
            </a:r>
            <a:r>
              <a:rPr lang="da-DK" i="1" dirty="0" smtClean="0"/>
              <a:t>Europæisk </a:t>
            </a:r>
            <a:r>
              <a:rPr lang="da-DK" i="1" dirty="0" err="1" smtClean="0"/>
              <a:t>retskultur</a:t>
            </a:r>
            <a:r>
              <a:rPr lang="da-DK" i="1" dirty="0" smtClean="0"/>
              <a:t> – på dansk. 	</a:t>
            </a:r>
            <a:r>
              <a:rPr lang="da-DK" dirty="0" smtClean="0"/>
              <a:t>København: Thomson-Gad Jura.</a:t>
            </a:r>
          </a:p>
          <a:p>
            <a:pPr marL="0" indent="0">
              <a:buNone/>
            </a:pPr>
            <a:r>
              <a:rPr lang="da-DK" dirty="0" smtClean="0"/>
              <a:t>Levinsen, Klaus. 2007. Social tillid og velfærds-	staten. I Jørn Henrik Petersen, Klaus 	Petersen &amp; Lis Holm, red. </a:t>
            </a:r>
            <a:r>
              <a:rPr lang="da-DK" i="1" dirty="0" smtClean="0"/>
              <a:t>13 værdier bag 	den 	danske velfærdsstat. </a:t>
            </a:r>
            <a:r>
              <a:rPr lang="da-DK" dirty="0" smtClean="0"/>
              <a:t>Odense: Syddansk 	Universitetsforlag. 69-78.</a:t>
            </a:r>
          </a:p>
          <a:p>
            <a:pPr marL="0" indent="0">
              <a:buNone/>
            </a:pPr>
            <a:r>
              <a:rPr lang="da-DK" dirty="0" smtClean="0"/>
              <a:t>Lidegaard, Bo. 2013. </a:t>
            </a:r>
            <a:r>
              <a:rPr lang="da-DK" i="1" dirty="0" smtClean="0"/>
              <a:t>En fortælling om Danmark i 	det 20. århundrede. </a:t>
            </a:r>
            <a:r>
              <a:rPr lang="da-DK" dirty="0" smtClean="0"/>
              <a:t>København: Gyldendal.</a:t>
            </a:r>
          </a:p>
          <a:p>
            <a:pPr marL="0" indent="0">
              <a:buNone/>
            </a:pPr>
            <a:r>
              <a:rPr lang="da-DK" dirty="0" err="1" smtClean="0"/>
              <a:t>Renan</a:t>
            </a:r>
            <a:r>
              <a:rPr lang="da-DK" dirty="0" smtClean="0"/>
              <a:t>, Ernest. 1882. Hvad er en nation? I Irene Baron, 	Michael Herslund &amp; Carsten Humlebæk, red. 	2015.</a:t>
            </a:r>
          </a:p>
          <a:p>
            <a:pPr marL="0" indent="0">
              <a:buNone/>
            </a:pPr>
            <a:r>
              <a:rPr lang="da-DK" dirty="0" err="1" smtClean="0"/>
              <a:t>Zielonka</a:t>
            </a:r>
            <a:r>
              <a:rPr lang="da-DK" dirty="0" smtClean="0"/>
              <a:t>, Jan. 2007. </a:t>
            </a:r>
            <a:r>
              <a:rPr lang="da-DK" i="1" dirty="0" smtClean="0"/>
              <a:t>Europe as Empire. </a:t>
            </a:r>
            <a:r>
              <a:rPr lang="da-DK" dirty="0" smtClean="0"/>
              <a:t>Oxford: Oxford 	University Press.</a:t>
            </a:r>
            <a:endParaRPr lang="da-DK" dirty="0"/>
          </a:p>
        </p:txBody>
      </p:sp>
    </p:spTree>
    <p:extLst>
      <p:ext uri="{BB962C8B-B14F-4D97-AF65-F5344CB8AC3E}">
        <p14:creationId xmlns:p14="http://schemas.microsoft.com/office/powerpoint/2010/main" val="27876998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‘At være eller </a:t>
            </a:r>
            <a:r>
              <a:rPr lang="da-DK" smtClean="0"/>
              <a:t>ikke være- </a:t>
            </a:r>
            <a:r>
              <a:rPr lang="da-DK" dirty="0"/>
              <a:t>E</a:t>
            </a:r>
            <a:r>
              <a:rPr lang="da-DK" dirty="0" smtClean="0"/>
              <a:t>uropæer’</a:t>
            </a:r>
            <a:endParaRPr lang="da-DK" dirty="0"/>
          </a:p>
        </p:txBody>
      </p:sp>
      <p:sp>
        <p:nvSpPr>
          <p:cNvPr id="3" name="Undertitel 2"/>
          <p:cNvSpPr>
            <a:spLocks noGrp="1"/>
          </p:cNvSpPr>
          <p:nvPr>
            <p:ph type="subTitle" idx="1"/>
          </p:nvPr>
        </p:nvSpPr>
        <p:spPr/>
        <p:txBody>
          <a:bodyPr>
            <a:normAutofit fontScale="92500" lnSpcReduction="20000"/>
          </a:bodyPr>
          <a:lstStyle/>
          <a:p>
            <a:r>
              <a:rPr lang="da-DK" dirty="0" smtClean="0"/>
              <a:t>Det europæiske projekt og den europæiske identitet</a:t>
            </a:r>
          </a:p>
          <a:p>
            <a:r>
              <a:rPr lang="da-DK" dirty="0" smtClean="0"/>
              <a:t>Lone Kølle Martinsen, adjunkt, SDU</a:t>
            </a:r>
          </a:p>
          <a:p>
            <a:r>
              <a:rPr lang="da-DK" dirty="0" smtClean="0"/>
              <a:t>SDU d. 4. maj 2016</a:t>
            </a:r>
            <a:endParaRPr lang="da-DK" dirty="0"/>
          </a:p>
        </p:txBody>
      </p:sp>
    </p:spTree>
    <p:extLst>
      <p:ext uri="{BB962C8B-B14F-4D97-AF65-F5344CB8AC3E}">
        <p14:creationId xmlns:p14="http://schemas.microsoft.com/office/powerpoint/2010/main" val="25772926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Definition på mesterfortælling</a:t>
            </a:r>
            <a:endParaRPr lang="da-DK" dirty="0"/>
          </a:p>
        </p:txBody>
      </p:sp>
      <p:sp>
        <p:nvSpPr>
          <p:cNvPr id="3" name="Pladsholder til indhold 2"/>
          <p:cNvSpPr>
            <a:spLocks noGrp="1"/>
          </p:cNvSpPr>
          <p:nvPr>
            <p:ph idx="1"/>
          </p:nvPr>
        </p:nvSpPr>
        <p:spPr/>
        <p:txBody>
          <a:bodyPr/>
          <a:lstStyle/>
          <a:p>
            <a:r>
              <a:rPr lang="da-DK" dirty="0" smtClean="0"/>
              <a:t>Opridser lang, overordnede udviklingslinjer</a:t>
            </a:r>
          </a:p>
          <a:p>
            <a:r>
              <a:rPr lang="da-DK" dirty="0" smtClean="0"/>
              <a:t>Tilbyder et enkelt grundmønster</a:t>
            </a:r>
          </a:p>
          <a:p>
            <a:r>
              <a:rPr lang="da-DK" dirty="0" smtClean="0"/>
              <a:t>Giver ofte en dramatisk fremstilling af begivenheden</a:t>
            </a:r>
          </a:p>
          <a:p>
            <a:r>
              <a:rPr lang="da-DK" dirty="0" smtClean="0"/>
              <a:t>Bibringer et ideologisk budskab</a:t>
            </a:r>
          </a:p>
          <a:p>
            <a:r>
              <a:rPr lang="da-DK" dirty="0" smtClean="0"/>
              <a:t>Tjener den kollektive identitetsdannelse </a:t>
            </a:r>
            <a:endParaRPr lang="da-DK" dirty="0"/>
          </a:p>
        </p:txBody>
      </p:sp>
    </p:spTree>
    <p:extLst>
      <p:ext uri="{BB962C8B-B14F-4D97-AF65-F5344CB8AC3E}">
        <p14:creationId xmlns:p14="http://schemas.microsoft.com/office/powerpoint/2010/main" val="2330970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Hvor sidder identiteten?</a:t>
            </a:r>
            <a:endParaRPr lang="da-DK" dirty="0"/>
          </a:p>
        </p:txBody>
      </p:sp>
      <p:sp>
        <p:nvSpPr>
          <p:cNvPr id="3" name="Content Placeholder 2"/>
          <p:cNvSpPr>
            <a:spLocks noGrp="1"/>
          </p:cNvSpPr>
          <p:nvPr>
            <p:ph idx="1"/>
          </p:nvPr>
        </p:nvSpPr>
        <p:spPr>
          <a:xfrm>
            <a:off x="457200" y="1412776"/>
            <a:ext cx="8229600" cy="4896544"/>
          </a:xfrm>
        </p:spPr>
        <p:txBody>
          <a:bodyPr>
            <a:normAutofit fontScale="62500" lnSpcReduction="20000"/>
          </a:bodyPr>
          <a:lstStyle/>
          <a:p>
            <a:pPr lvl="0" algn="just"/>
            <a:r>
              <a:rPr lang="da-DK" dirty="0"/>
              <a:t>Rigtig </a:t>
            </a:r>
            <a:r>
              <a:rPr lang="da-DK" dirty="0" err="1"/>
              <a:t>rigtig</a:t>
            </a:r>
            <a:r>
              <a:rPr lang="da-DK" dirty="0"/>
              <a:t> meget af </a:t>
            </a:r>
            <a:r>
              <a:rPr lang="da-DK" b="1" dirty="0"/>
              <a:t>min identitet sidder i mit hår</a:t>
            </a:r>
            <a:r>
              <a:rPr lang="da-DK" dirty="0"/>
              <a:t>. Det har altid været en del af min identitet at være lyshåret</a:t>
            </a:r>
            <a:r>
              <a:rPr lang="da-DK" dirty="0" smtClean="0"/>
              <a:t>.</a:t>
            </a:r>
          </a:p>
          <a:p>
            <a:pPr lvl="0" algn="just"/>
            <a:endParaRPr lang="da-DK" dirty="0"/>
          </a:p>
          <a:p>
            <a:pPr lvl="0" algn="just"/>
            <a:r>
              <a:rPr lang="da-DK" b="1" dirty="0"/>
              <a:t>Vores identitet sidder i stemmen</a:t>
            </a:r>
            <a:r>
              <a:rPr lang="da-DK" dirty="0"/>
              <a:t>, og den kan ikke lyve</a:t>
            </a:r>
            <a:r>
              <a:rPr lang="da-DK" dirty="0" smtClean="0"/>
              <a:t>.</a:t>
            </a:r>
          </a:p>
          <a:p>
            <a:pPr lvl="0" algn="just"/>
            <a:endParaRPr lang="da-DK" dirty="0"/>
          </a:p>
          <a:p>
            <a:pPr lvl="0" algn="just"/>
            <a:r>
              <a:rPr lang="da-DK" dirty="0"/>
              <a:t>Teenageres købekraft er stor, og pengene sidder løst. </a:t>
            </a:r>
            <a:r>
              <a:rPr lang="da-DK" b="1" dirty="0"/>
              <a:t>En del af identiteten sidder i </a:t>
            </a:r>
            <a:r>
              <a:rPr lang="da-DK" b="1" dirty="0" err="1"/>
              <a:t>jeans’ene</a:t>
            </a:r>
            <a:r>
              <a:rPr lang="da-DK" b="1" dirty="0"/>
              <a:t> og mobilen</a:t>
            </a:r>
            <a:r>
              <a:rPr lang="da-DK" dirty="0"/>
              <a:t>, og markedet for produkter direkte rettet mod teenagere er boomet siden 1950’erne</a:t>
            </a:r>
            <a:r>
              <a:rPr lang="da-DK" dirty="0" smtClean="0"/>
              <a:t>.</a:t>
            </a:r>
          </a:p>
          <a:p>
            <a:pPr lvl="0" algn="just"/>
            <a:endParaRPr lang="da-DK" dirty="0"/>
          </a:p>
          <a:p>
            <a:pPr lvl="0" algn="just"/>
            <a:r>
              <a:rPr lang="da-DK" dirty="0"/>
              <a:t>Mændene er glade for deres kærlighedsliv, men synes, at </a:t>
            </a:r>
            <a:r>
              <a:rPr lang="da-DK" b="1" dirty="0"/>
              <a:t>den vigtigste del af deres identitet sidder i deres præstationer, interesser og i deres arbejdsliv</a:t>
            </a:r>
            <a:r>
              <a:rPr lang="da-DK" dirty="0" smtClean="0"/>
              <a:t>.</a:t>
            </a:r>
          </a:p>
          <a:p>
            <a:pPr lvl="0" algn="just"/>
            <a:endParaRPr lang="da-DK" dirty="0"/>
          </a:p>
          <a:p>
            <a:pPr algn="just"/>
            <a:r>
              <a:rPr lang="da-DK" b="1" dirty="0"/>
              <a:t>Den religiøse, kulturelle og nationale identitet sidder i høj grad i sproget</a:t>
            </a:r>
            <a:r>
              <a:rPr lang="da-DK" dirty="0"/>
              <a:t>, og en dansk højmesse med danske salmer, ritualer og prædiken bliver for mange en forbindelse til den del af identiteten, det ellers kan være svær at holde fast i.</a:t>
            </a:r>
          </a:p>
        </p:txBody>
      </p:sp>
    </p:spTree>
    <p:extLst>
      <p:ext uri="{BB962C8B-B14F-4D97-AF65-F5344CB8AC3E}">
        <p14:creationId xmlns:p14="http://schemas.microsoft.com/office/powerpoint/2010/main" val="40168960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a-DK" dirty="0" smtClean="0"/>
              <a:t>Europa og EU: </a:t>
            </a:r>
            <a:br>
              <a:rPr lang="da-DK" dirty="0" smtClean="0"/>
            </a:br>
            <a:r>
              <a:rPr lang="da-DK" dirty="0" smtClean="0"/>
              <a:t>Er ikke det samme!</a:t>
            </a:r>
            <a:endParaRPr lang="da-DK" dirty="0"/>
          </a:p>
        </p:txBody>
      </p:sp>
      <p:sp>
        <p:nvSpPr>
          <p:cNvPr id="8" name="Pladsholder til indhold 7"/>
          <p:cNvSpPr>
            <a:spLocks noGrp="1"/>
          </p:cNvSpPr>
          <p:nvPr>
            <p:ph idx="1"/>
          </p:nvPr>
        </p:nvSpPr>
        <p:spPr/>
        <p:txBody>
          <a:bodyPr/>
          <a:lstStyle/>
          <a:p>
            <a:endParaRPr lang="da-DK" dirty="0" smtClean="0"/>
          </a:p>
          <a:p>
            <a:pPr marL="0" indent="0">
              <a:buNone/>
            </a:pPr>
            <a:endParaRPr lang="da-DK"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492896"/>
            <a:ext cx="3613099"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8665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Hvad skal europæerne være fælles om?</a:t>
            </a:r>
            <a:endParaRPr lang="da-DK" dirty="0"/>
          </a:p>
        </p:txBody>
      </p:sp>
      <p:sp>
        <p:nvSpPr>
          <p:cNvPr id="7" name="Pladsholder til indhold 6"/>
          <p:cNvSpPr>
            <a:spLocks noGrp="1"/>
          </p:cNvSpPr>
          <p:nvPr>
            <p:ph idx="1"/>
          </p:nvPr>
        </p:nvSpPr>
        <p:spPr/>
        <p:txBody>
          <a:bodyPr/>
          <a:lstStyle/>
          <a:p>
            <a:r>
              <a:rPr lang="da-DK" dirty="0" smtClean="0"/>
              <a:t>Jura?</a:t>
            </a:r>
          </a:p>
          <a:p>
            <a:r>
              <a:rPr lang="da-DK" dirty="0" smtClean="0"/>
              <a:t>Politik?</a:t>
            </a:r>
          </a:p>
          <a:p>
            <a:r>
              <a:rPr lang="da-DK" dirty="0" smtClean="0"/>
              <a:t>Kultur?</a:t>
            </a:r>
          </a:p>
          <a:p>
            <a:r>
              <a:rPr lang="da-DK" dirty="0" smtClean="0"/>
              <a:t>Historie?</a:t>
            </a:r>
          </a:p>
          <a:p>
            <a:endParaRPr lang="da-DK" dirty="0"/>
          </a:p>
          <a:p>
            <a:pPr algn="ctr"/>
            <a:r>
              <a:rPr lang="da-DK" i="1" dirty="0" smtClean="0">
                <a:latin typeface="Berlin Sans FB Demi" panose="020E0802020502020306" pitchFamily="34" charset="0"/>
              </a:rPr>
              <a:t>Projekt eller identitet?</a:t>
            </a:r>
            <a:endParaRPr lang="da-DK" i="1" dirty="0">
              <a:latin typeface="Berlin Sans FB Demi" panose="020E0802020502020306"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762125"/>
            <a:ext cx="27336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237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smtClean="0"/>
              <a:t>Mesterfortællinger om EU</a:t>
            </a:r>
            <a:endParaRPr lang="da-DK" dirty="0"/>
          </a:p>
        </p:txBody>
      </p:sp>
      <p:sp>
        <p:nvSpPr>
          <p:cNvPr id="8" name="Pladsholder til tekst 7"/>
          <p:cNvSpPr>
            <a:spLocks noGrp="1"/>
          </p:cNvSpPr>
          <p:nvPr>
            <p:ph type="body" idx="1"/>
          </p:nvPr>
        </p:nvSpPr>
        <p:spPr/>
        <p:txBody>
          <a:bodyPr/>
          <a:lstStyle/>
          <a:p>
            <a:pPr algn="ctr"/>
            <a:r>
              <a:rPr lang="da-DK" b="0" dirty="0" smtClean="0"/>
              <a:t>Politisk mesterfortælling</a:t>
            </a:r>
            <a:endParaRPr lang="da-DK" b="0" dirty="0"/>
          </a:p>
        </p:txBody>
      </p:sp>
      <p:sp>
        <p:nvSpPr>
          <p:cNvPr id="10" name="Pladsholder til tekst 9"/>
          <p:cNvSpPr>
            <a:spLocks noGrp="1"/>
          </p:cNvSpPr>
          <p:nvPr>
            <p:ph type="body" sz="quarter" idx="3"/>
          </p:nvPr>
        </p:nvSpPr>
        <p:spPr/>
        <p:txBody>
          <a:bodyPr/>
          <a:lstStyle/>
          <a:p>
            <a:pPr algn="ctr"/>
            <a:r>
              <a:rPr lang="da-DK" b="0" dirty="0" smtClean="0"/>
              <a:t>Kulturel mesterfortælling</a:t>
            </a:r>
            <a:endParaRPr lang="da-DK" b="0" dirty="0"/>
          </a:p>
        </p:txBody>
      </p:sp>
      <p:pic>
        <p:nvPicPr>
          <p:cNvPr id="12" name="Picture 2" descr="F:\KULTUR OG ERHVERVSGEOGRAFI\Regina Europas Sebastian Munster 1570.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420888"/>
            <a:ext cx="2517924" cy="39512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 y="2803790"/>
            <a:ext cx="4040188" cy="269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852936"/>
            <a:ext cx="3132000" cy="208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770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De to mesterfortællingers paradigmer</a:t>
            </a:r>
            <a:endParaRPr lang="da-DK" dirty="0"/>
          </a:p>
        </p:txBody>
      </p:sp>
      <p:sp>
        <p:nvSpPr>
          <p:cNvPr id="3" name="Pladsholder til tekst 2"/>
          <p:cNvSpPr>
            <a:spLocks noGrp="1"/>
          </p:cNvSpPr>
          <p:nvPr>
            <p:ph type="body" idx="1"/>
          </p:nvPr>
        </p:nvSpPr>
        <p:spPr/>
        <p:txBody>
          <a:bodyPr/>
          <a:lstStyle/>
          <a:p>
            <a:pPr algn="ctr"/>
            <a:r>
              <a:rPr lang="da-DK" dirty="0" smtClean="0"/>
              <a:t>DEMOS</a:t>
            </a:r>
            <a:endParaRPr lang="da-DK" dirty="0"/>
          </a:p>
        </p:txBody>
      </p:sp>
      <p:sp>
        <p:nvSpPr>
          <p:cNvPr id="4" name="Pladsholder til indhold 3"/>
          <p:cNvSpPr>
            <a:spLocks noGrp="1"/>
          </p:cNvSpPr>
          <p:nvPr>
            <p:ph sz="half" idx="2"/>
          </p:nvPr>
        </p:nvSpPr>
        <p:spPr/>
        <p:txBody>
          <a:bodyPr/>
          <a:lstStyle/>
          <a:p>
            <a:r>
              <a:rPr lang="da-DK" dirty="0" smtClean="0"/>
              <a:t>Kommer fra den franske nationsopfattelse om borgernationen</a:t>
            </a:r>
          </a:p>
          <a:p>
            <a:r>
              <a:rPr lang="da-DK" dirty="0" smtClean="0"/>
              <a:t>Rettigheder</a:t>
            </a:r>
          </a:p>
          <a:p>
            <a:r>
              <a:rPr lang="da-DK" dirty="0" smtClean="0"/>
              <a:t>Politisk fællesskab</a:t>
            </a:r>
          </a:p>
        </p:txBody>
      </p:sp>
      <p:sp>
        <p:nvSpPr>
          <p:cNvPr id="5" name="Pladsholder til tekst 4"/>
          <p:cNvSpPr>
            <a:spLocks noGrp="1"/>
          </p:cNvSpPr>
          <p:nvPr>
            <p:ph type="body" sz="quarter" idx="3"/>
          </p:nvPr>
        </p:nvSpPr>
        <p:spPr/>
        <p:txBody>
          <a:bodyPr/>
          <a:lstStyle/>
          <a:p>
            <a:pPr algn="ctr"/>
            <a:r>
              <a:rPr lang="da-DK" dirty="0" smtClean="0"/>
              <a:t>ETHNOS</a:t>
            </a:r>
            <a:endParaRPr lang="da-DK" dirty="0"/>
          </a:p>
        </p:txBody>
      </p:sp>
      <p:sp>
        <p:nvSpPr>
          <p:cNvPr id="6" name="Pladsholder til indhold 5"/>
          <p:cNvSpPr>
            <a:spLocks noGrp="1"/>
          </p:cNvSpPr>
          <p:nvPr>
            <p:ph sz="quarter" idx="4"/>
          </p:nvPr>
        </p:nvSpPr>
        <p:spPr/>
        <p:txBody>
          <a:bodyPr/>
          <a:lstStyle/>
          <a:p>
            <a:r>
              <a:rPr lang="da-DK" dirty="0" smtClean="0"/>
              <a:t>Kommer fra den tyske nationsopfattelse om  kulturnationen</a:t>
            </a:r>
          </a:p>
          <a:p>
            <a:r>
              <a:rPr lang="da-DK" dirty="0" smtClean="0"/>
              <a:t>Historie og kulturarv</a:t>
            </a:r>
          </a:p>
          <a:p>
            <a:r>
              <a:rPr lang="da-DK" dirty="0" smtClean="0"/>
              <a:t>Kulturelt fællesskab</a:t>
            </a:r>
          </a:p>
        </p:txBody>
      </p:sp>
    </p:spTree>
    <p:extLst>
      <p:ext uri="{BB962C8B-B14F-4D97-AF65-F5344CB8AC3E}">
        <p14:creationId xmlns:p14="http://schemas.microsoft.com/office/powerpoint/2010/main" val="12577981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smtClean="0"/>
              <a:t>Den politiske mesterfortælling</a:t>
            </a:r>
            <a:endParaRPr lang="da-DK" dirty="0"/>
          </a:p>
        </p:txBody>
      </p:sp>
      <p:sp>
        <p:nvSpPr>
          <p:cNvPr id="8" name="Pladsholder til indhold 7"/>
          <p:cNvSpPr>
            <a:spLocks noGrp="1"/>
          </p:cNvSpPr>
          <p:nvPr>
            <p:ph idx="1"/>
          </p:nvPr>
        </p:nvSpPr>
        <p:spPr/>
        <p:txBody>
          <a:bodyPr/>
          <a:lstStyle/>
          <a:p>
            <a:r>
              <a:rPr lang="da-DK" dirty="0" smtClean="0"/>
              <a:t>Oprindelse: Holocaust</a:t>
            </a:r>
            <a:endParaRPr lang="da-DK"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276872"/>
            <a:ext cx="5832000" cy="407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015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Nye brikker til mesterfortællingen: </a:t>
            </a:r>
            <a:r>
              <a:rPr lang="da-DK" dirty="0" err="1" smtClean="0"/>
              <a:t>Gulag</a:t>
            </a:r>
            <a:r>
              <a:rPr lang="da-DK" dirty="0" smtClean="0"/>
              <a:t> og Sovjetunionens fald 1990</a:t>
            </a:r>
            <a:endParaRPr lang="da-DK"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250" y="2224881"/>
            <a:ext cx="59055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77912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Nye kriser</a:t>
            </a:r>
            <a:endParaRPr lang="da-DK" dirty="0"/>
          </a:p>
        </p:txBody>
      </p:sp>
      <p:sp>
        <p:nvSpPr>
          <p:cNvPr id="5" name="AutoShape 4" descr="Billedresultat for flygtningestrøm"/>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717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556793"/>
            <a:ext cx="3240000" cy="215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7" descr="Billedresultat for finanskrise"/>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365104"/>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descr="https://www.britainfirst.org/wp-content/uploads/2014/09/GB-OUT-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1556792"/>
            <a:ext cx="4896000" cy="41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4804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Den politiske fortællings grundmønster</a:t>
            </a:r>
            <a:endParaRPr lang="da-DK" dirty="0"/>
          </a:p>
        </p:txBody>
      </p:sp>
      <p:sp>
        <p:nvSpPr>
          <p:cNvPr id="4" name="Pladsholder til indhold 3"/>
          <p:cNvSpPr>
            <a:spLocks noGrp="1"/>
          </p:cNvSpPr>
          <p:nvPr>
            <p:ph sz="half" idx="1"/>
          </p:nvPr>
        </p:nvSpPr>
        <p:spPr/>
        <p:txBody>
          <a:bodyPr/>
          <a:lstStyle/>
          <a:p>
            <a:r>
              <a:rPr lang="da-DK" dirty="0" smtClean="0"/>
              <a:t>Ulrich Beck (1944-2015)</a:t>
            </a:r>
          </a:p>
          <a:p>
            <a:r>
              <a:rPr lang="da-DK" dirty="0" smtClean="0"/>
              <a:t> Tysk sociolog</a:t>
            </a:r>
            <a:endParaRPr lang="da-DK" dirty="0"/>
          </a:p>
        </p:txBody>
      </p:sp>
      <p:sp>
        <p:nvSpPr>
          <p:cNvPr id="5" name="Pladsholder til indhold 4"/>
          <p:cNvSpPr>
            <a:spLocks noGrp="1"/>
          </p:cNvSpPr>
          <p:nvPr>
            <p:ph sz="half" idx="2"/>
          </p:nvPr>
        </p:nvSpPr>
        <p:spPr/>
        <p:txBody>
          <a:bodyPr/>
          <a:lstStyle/>
          <a:p>
            <a:r>
              <a:rPr lang="da-DK" dirty="0" smtClean="0"/>
              <a:t>Stat og nation skal adskilles</a:t>
            </a:r>
          </a:p>
          <a:p>
            <a:r>
              <a:rPr lang="da-DK" dirty="0" smtClean="0"/>
              <a:t>Væk med religion</a:t>
            </a:r>
          </a:p>
          <a:p>
            <a:r>
              <a:rPr lang="da-DK" dirty="0" smtClean="0"/>
              <a:t>Væk med nationalstat</a:t>
            </a:r>
          </a:p>
          <a:p>
            <a:endParaRPr lang="da-DK"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80928"/>
            <a:ext cx="17049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9841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Jürgen </a:t>
            </a:r>
            <a:r>
              <a:rPr lang="da-DK" dirty="0" err="1" smtClean="0"/>
              <a:t>Habermass</a:t>
            </a:r>
            <a:r>
              <a:rPr lang="da-DK" dirty="0" smtClean="0"/>
              <a:t> (1929-)</a:t>
            </a:r>
            <a:endParaRPr lang="da-DK" dirty="0"/>
          </a:p>
        </p:txBody>
      </p:sp>
      <p:sp>
        <p:nvSpPr>
          <p:cNvPr id="3" name="Pladsholder til indhold 2"/>
          <p:cNvSpPr>
            <a:spLocks noGrp="1"/>
          </p:cNvSpPr>
          <p:nvPr>
            <p:ph sz="half" idx="1"/>
          </p:nvPr>
        </p:nvSpPr>
        <p:spPr/>
        <p:txBody>
          <a:bodyPr/>
          <a:lstStyle/>
          <a:p>
            <a:r>
              <a:rPr lang="da-DK" dirty="0" smtClean="0"/>
              <a:t>Tysk førende intellektuel i EU debatten</a:t>
            </a:r>
          </a:p>
          <a:p>
            <a:endParaRPr lang="da-DK" dirty="0"/>
          </a:p>
        </p:txBody>
      </p:sp>
      <p:sp>
        <p:nvSpPr>
          <p:cNvPr id="4" name="Pladsholder til indhold 3"/>
          <p:cNvSpPr>
            <a:spLocks noGrp="1"/>
          </p:cNvSpPr>
          <p:nvPr>
            <p:ph sz="half" idx="2"/>
          </p:nvPr>
        </p:nvSpPr>
        <p:spPr/>
        <p:txBody>
          <a:bodyPr/>
          <a:lstStyle/>
          <a:p>
            <a:r>
              <a:rPr lang="da-DK" dirty="0" smtClean="0"/>
              <a:t>Forfatningspatriotisme</a:t>
            </a:r>
          </a:p>
          <a:p>
            <a:r>
              <a:rPr lang="da-DK" dirty="0" smtClean="0"/>
              <a:t>Franske oplysningstradition</a:t>
            </a:r>
          </a:p>
          <a:p>
            <a:r>
              <a:rPr lang="da-DK" dirty="0" smtClean="0"/>
              <a:t>Rationalisme </a:t>
            </a:r>
          </a:p>
          <a:p>
            <a:r>
              <a:rPr lang="da-DK" dirty="0" smtClean="0"/>
              <a:t>Borgere i EU er sammen om et demos</a:t>
            </a:r>
            <a:endParaRPr lang="da-DK"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00595"/>
            <a:ext cx="29432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0075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Ideologisk budskab</a:t>
            </a:r>
            <a:endParaRPr lang="da-DK" dirty="0"/>
          </a:p>
        </p:txBody>
      </p:sp>
      <p:sp>
        <p:nvSpPr>
          <p:cNvPr id="5" name="Pladsholder til indhold 4"/>
          <p:cNvSpPr>
            <a:spLocks noGrp="1"/>
          </p:cNvSpPr>
          <p:nvPr>
            <p:ph idx="1"/>
          </p:nvPr>
        </p:nvSpPr>
        <p:spPr/>
        <p:txBody>
          <a:bodyPr/>
          <a:lstStyle/>
          <a:p>
            <a:r>
              <a:rPr lang="da-DK" dirty="0" err="1" smtClean="0"/>
              <a:t>Kosmopolitanisme</a:t>
            </a:r>
            <a:endParaRPr lang="da-DK" dirty="0"/>
          </a:p>
        </p:txBody>
      </p:sp>
    </p:spTree>
    <p:extLst>
      <p:ext uri="{BB962C8B-B14F-4D97-AF65-F5344CB8AC3E}">
        <p14:creationId xmlns:p14="http://schemas.microsoft.com/office/powerpoint/2010/main" val="583465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Min identitet som …</a:t>
            </a:r>
            <a:endParaRPr lang="da-DK" dirty="0"/>
          </a:p>
        </p:txBody>
      </p:sp>
      <p:sp>
        <p:nvSpPr>
          <p:cNvPr id="3" name="Content Placeholder 2"/>
          <p:cNvSpPr>
            <a:spLocks noGrp="1"/>
          </p:cNvSpPr>
          <p:nvPr>
            <p:ph idx="1"/>
          </p:nvPr>
        </p:nvSpPr>
        <p:spPr>
          <a:xfrm>
            <a:off x="457200" y="1412776"/>
            <a:ext cx="8229600" cy="4968552"/>
          </a:xfrm>
        </p:spPr>
        <p:txBody>
          <a:bodyPr>
            <a:normAutofit fontScale="62500" lnSpcReduction="20000"/>
          </a:bodyPr>
          <a:lstStyle/>
          <a:p>
            <a:pPr lvl="0" algn="just"/>
            <a:r>
              <a:rPr lang="da-DK" dirty="0"/>
              <a:t>At give helt slip på </a:t>
            </a:r>
            <a:r>
              <a:rPr lang="da-DK" b="1" dirty="0"/>
              <a:t>min identitet som syge Fie</a:t>
            </a:r>
            <a:r>
              <a:rPr lang="da-DK" dirty="0"/>
              <a:t> og lære at skelne mellem, hvad der er ganske almindeligt og hvad der er diagnoser</a:t>
            </a:r>
            <a:r>
              <a:rPr lang="da-DK" dirty="0" smtClean="0"/>
              <a:t>.</a:t>
            </a:r>
          </a:p>
          <a:p>
            <a:pPr lvl="0" algn="just"/>
            <a:endParaRPr lang="da-DK" dirty="0"/>
          </a:p>
          <a:p>
            <a:pPr lvl="0" algn="just"/>
            <a:r>
              <a:rPr lang="da-DK" dirty="0"/>
              <a:t>… så det ligesom kunne passe til </a:t>
            </a:r>
            <a:r>
              <a:rPr lang="da-DK" b="1" dirty="0"/>
              <a:t>min identitet som karriereorienteret diabetiker</a:t>
            </a:r>
            <a:r>
              <a:rPr lang="da-DK" dirty="0" smtClean="0"/>
              <a:t>.</a:t>
            </a:r>
          </a:p>
          <a:p>
            <a:pPr lvl="0" algn="just"/>
            <a:endParaRPr lang="da-DK" dirty="0"/>
          </a:p>
          <a:p>
            <a:pPr lvl="0" algn="just"/>
            <a:r>
              <a:rPr lang="da-DK" dirty="0"/>
              <a:t>For mig var det som at "finde hjem" og blive bevidst om </a:t>
            </a:r>
            <a:r>
              <a:rPr lang="da-DK" b="1" dirty="0"/>
              <a:t>min identitet som pilgrim</a:t>
            </a:r>
            <a:r>
              <a:rPr lang="da-DK" dirty="0"/>
              <a:t>, skriver pilgrimsleder </a:t>
            </a:r>
            <a:r>
              <a:rPr lang="da-DK" dirty="0" err="1"/>
              <a:t>Karen-Marie</a:t>
            </a:r>
            <a:r>
              <a:rPr lang="da-DK" dirty="0"/>
              <a:t> Holst Jannerup om sin rejse ... </a:t>
            </a:r>
            <a:endParaRPr lang="da-DK" dirty="0" smtClean="0"/>
          </a:p>
          <a:p>
            <a:pPr lvl="0" algn="just"/>
            <a:endParaRPr lang="da-DK" dirty="0"/>
          </a:p>
          <a:p>
            <a:pPr lvl="0" algn="just"/>
            <a:r>
              <a:rPr lang="da-DK" dirty="0"/>
              <a:t>Menigheden har styrket </a:t>
            </a:r>
            <a:r>
              <a:rPr lang="da-DK" b="1" dirty="0"/>
              <a:t>min identitet som kristen dansk-pakistaner</a:t>
            </a:r>
            <a:r>
              <a:rPr lang="da-DK" dirty="0"/>
              <a:t> og givet mig mere selvtillid</a:t>
            </a:r>
            <a:r>
              <a:rPr lang="da-DK" dirty="0" smtClean="0"/>
              <a:t>.</a:t>
            </a:r>
          </a:p>
          <a:p>
            <a:pPr lvl="0" algn="just"/>
            <a:endParaRPr lang="da-DK" dirty="0"/>
          </a:p>
          <a:p>
            <a:pPr lvl="0" algn="just"/>
            <a:r>
              <a:rPr lang="da-DK" dirty="0"/>
              <a:t>Hvis man skulle falde i en dag, så hellere sige; “nå ja, jeg kom til at spise noget animalsk” end “</a:t>
            </a:r>
            <a:r>
              <a:rPr lang="da-DK" b="1" dirty="0"/>
              <a:t>nu er min identitet som veganer færdig</a:t>
            </a:r>
            <a:r>
              <a:rPr lang="da-DK" dirty="0"/>
              <a:t>, nu er </a:t>
            </a:r>
            <a:r>
              <a:rPr lang="da-DK" dirty="0" smtClean="0"/>
              <a:t>...”</a:t>
            </a:r>
          </a:p>
          <a:p>
            <a:pPr lvl="0" algn="just"/>
            <a:endParaRPr lang="da-DK" dirty="0"/>
          </a:p>
          <a:p>
            <a:pPr algn="just"/>
            <a:r>
              <a:rPr lang="da-DK" dirty="0"/>
              <a:t>Hvad skulle jeg stille op med mig selv eftersom </a:t>
            </a:r>
            <a:r>
              <a:rPr lang="da-DK" b="1" dirty="0"/>
              <a:t>min identitet som hippie-danser, healer og tarot-spåkone</a:t>
            </a:r>
            <a:r>
              <a:rPr lang="da-DK" dirty="0"/>
              <a:t> var væk.</a:t>
            </a:r>
          </a:p>
        </p:txBody>
      </p:sp>
    </p:spTree>
    <p:extLst>
      <p:ext uri="{BB962C8B-B14F-4D97-AF65-F5344CB8AC3E}">
        <p14:creationId xmlns:p14="http://schemas.microsoft.com/office/powerpoint/2010/main" val="41775872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Historisk ideal</a:t>
            </a:r>
            <a:endParaRPr lang="da-DK" dirty="0"/>
          </a:p>
        </p:txBody>
      </p:sp>
      <p:sp>
        <p:nvSpPr>
          <p:cNvPr id="3" name="Pladsholder til indhold 2"/>
          <p:cNvSpPr>
            <a:spLocks noGrp="1"/>
          </p:cNvSpPr>
          <p:nvPr>
            <p:ph idx="1"/>
          </p:nvPr>
        </p:nvSpPr>
        <p:spPr/>
        <p:txBody>
          <a:bodyPr/>
          <a:lstStyle/>
          <a:p>
            <a:r>
              <a:rPr lang="da-DK" dirty="0" smtClean="0"/>
              <a:t>Fred</a:t>
            </a:r>
          </a:p>
          <a:p>
            <a:r>
              <a:rPr lang="da-DK" dirty="0" smtClean="0"/>
              <a:t>Demokrati</a:t>
            </a:r>
          </a:p>
          <a:p>
            <a:r>
              <a:rPr lang="da-DK" dirty="0" smtClean="0"/>
              <a:t>Menneskerettigheder</a:t>
            </a:r>
          </a:p>
          <a:p>
            <a:r>
              <a:rPr lang="da-DK" dirty="0" smtClean="0"/>
              <a:t>Fremtid </a:t>
            </a:r>
            <a:endParaRPr lang="da-DK" dirty="0"/>
          </a:p>
        </p:txBody>
      </p:sp>
    </p:spTree>
    <p:extLst>
      <p:ext uri="{BB962C8B-B14F-4D97-AF65-F5344CB8AC3E}">
        <p14:creationId xmlns:p14="http://schemas.microsoft.com/office/powerpoint/2010/main" val="369866329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Den kulturelle mesterfortællings grundmønster</a:t>
            </a:r>
            <a:endParaRPr lang="da-DK" dirty="0"/>
          </a:p>
        </p:txBody>
      </p:sp>
      <p:sp>
        <p:nvSpPr>
          <p:cNvPr id="4" name="Pladsholder til indhold 3"/>
          <p:cNvSpPr>
            <a:spLocks noGrp="1"/>
          </p:cNvSpPr>
          <p:nvPr>
            <p:ph sz="half" idx="1"/>
          </p:nvPr>
        </p:nvSpPr>
        <p:spPr/>
        <p:txBody>
          <a:bodyPr/>
          <a:lstStyle/>
          <a:p>
            <a:r>
              <a:rPr lang="da-DK" dirty="0" smtClean="0"/>
              <a:t>Anthony D. Smith</a:t>
            </a:r>
          </a:p>
          <a:p>
            <a:r>
              <a:rPr lang="da-DK" dirty="0" smtClean="0"/>
              <a:t>Britisk historiker og nationalismeforsker</a:t>
            </a:r>
            <a:endParaRPr lang="da-DK" dirty="0"/>
          </a:p>
        </p:txBody>
      </p:sp>
      <p:sp>
        <p:nvSpPr>
          <p:cNvPr id="5" name="Pladsholder til indhold 4"/>
          <p:cNvSpPr>
            <a:spLocks noGrp="1"/>
          </p:cNvSpPr>
          <p:nvPr>
            <p:ph sz="half" idx="2"/>
          </p:nvPr>
        </p:nvSpPr>
        <p:spPr/>
        <p:txBody>
          <a:bodyPr/>
          <a:lstStyle/>
          <a:p>
            <a:r>
              <a:rPr lang="da-DK" dirty="0" smtClean="0"/>
              <a:t>Historie</a:t>
            </a:r>
          </a:p>
          <a:p>
            <a:r>
              <a:rPr lang="da-DK" dirty="0" smtClean="0"/>
              <a:t>Sprog</a:t>
            </a:r>
          </a:p>
          <a:p>
            <a:r>
              <a:rPr lang="da-DK" dirty="0" smtClean="0"/>
              <a:t>Kultur</a:t>
            </a:r>
          </a:p>
          <a:p>
            <a:r>
              <a:rPr lang="da-DK" dirty="0" smtClean="0"/>
              <a:t>Nation</a:t>
            </a:r>
            <a:endParaRPr lang="da-DK"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68960"/>
            <a:ext cx="28765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3063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Byggesten i den kulturelle mesterfortælling</a:t>
            </a:r>
            <a:endParaRPr lang="da-DK" dirty="0"/>
          </a:p>
        </p:txBody>
      </p:sp>
      <p:sp>
        <p:nvSpPr>
          <p:cNvPr id="5" name="Pladsholder til indhold 4"/>
          <p:cNvSpPr>
            <a:spLocks noGrp="1"/>
          </p:cNvSpPr>
          <p:nvPr>
            <p:ph idx="1"/>
          </p:nvPr>
        </p:nvSpPr>
        <p:spPr/>
        <p:txBody>
          <a:bodyPr>
            <a:normAutofit lnSpcReduction="10000"/>
          </a:bodyPr>
          <a:lstStyle/>
          <a:p>
            <a:r>
              <a:rPr lang="da-DK" dirty="0" smtClean="0"/>
              <a:t>Romerret</a:t>
            </a:r>
          </a:p>
          <a:p>
            <a:r>
              <a:rPr lang="da-DK" dirty="0" smtClean="0"/>
              <a:t>Politisk demokrati</a:t>
            </a:r>
          </a:p>
          <a:p>
            <a:r>
              <a:rPr lang="da-DK" dirty="0" smtClean="0"/>
              <a:t>Parlamentariske institutioner</a:t>
            </a:r>
          </a:p>
          <a:p>
            <a:r>
              <a:rPr lang="da-DK" dirty="0" smtClean="0"/>
              <a:t>Jødisk-kristen etik</a:t>
            </a:r>
          </a:p>
          <a:p>
            <a:r>
              <a:rPr lang="da-DK" dirty="0" smtClean="0"/>
              <a:t>Humanisme</a:t>
            </a:r>
          </a:p>
          <a:p>
            <a:r>
              <a:rPr lang="da-DK" dirty="0" smtClean="0"/>
              <a:t>Rationalisme</a:t>
            </a:r>
          </a:p>
          <a:p>
            <a:r>
              <a:rPr lang="da-DK" dirty="0" smtClean="0"/>
              <a:t>Empirisme</a:t>
            </a:r>
          </a:p>
          <a:p>
            <a:r>
              <a:rPr lang="da-DK" dirty="0" smtClean="0"/>
              <a:t>Romantikken</a:t>
            </a:r>
          </a:p>
          <a:p>
            <a:endParaRPr lang="da-DK" dirty="0"/>
          </a:p>
        </p:txBody>
      </p:sp>
    </p:spTree>
    <p:extLst>
      <p:ext uri="{BB962C8B-B14F-4D97-AF65-F5344CB8AC3E}">
        <p14:creationId xmlns:p14="http://schemas.microsoft.com/office/powerpoint/2010/main" val="11801119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‘Family of </a:t>
            </a:r>
            <a:r>
              <a:rPr lang="da-DK" dirty="0" err="1" smtClean="0"/>
              <a:t>cultures</a:t>
            </a:r>
            <a:r>
              <a:rPr lang="da-DK" dirty="0" smtClean="0"/>
              <a:t>’</a:t>
            </a:r>
            <a:endParaRPr lang="da-DK" dirty="0"/>
          </a:p>
        </p:txBody>
      </p:sp>
      <p:sp>
        <p:nvSpPr>
          <p:cNvPr id="5" name="Pladsholder til indhold 4"/>
          <p:cNvSpPr>
            <a:spLocks noGrp="1"/>
          </p:cNvSpPr>
          <p:nvPr>
            <p:ph sz="half" idx="2"/>
          </p:nvPr>
        </p:nvSpPr>
        <p:spPr/>
        <p:txBody>
          <a:bodyPr/>
          <a:lstStyle/>
          <a:p>
            <a:r>
              <a:rPr lang="da-DK" dirty="0" smtClean="0"/>
              <a:t>Græske civilisation</a:t>
            </a:r>
          </a:p>
          <a:p>
            <a:r>
              <a:rPr lang="da-DK" dirty="0" smtClean="0"/>
              <a:t>Latinske sprog</a:t>
            </a:r>
          </a:p>
          <a:p>
            <a:r>
              <a:rPr lang="da-DK" dirty="0" smtClean="0"/>
              <a:t>Kristendommen</a:t>
            </a:r>
          </a:p>
          <a:p>
            <a:r>
              <a:rPr lang="da-DK" dirty="0" smtClean="0"/>
              <a:t>Europæisk demokrati</a:t>
            </a:r>
          </a:p>
          <a:p>
            <a:r>
              <a:rPr lang="da-DK" dirty="0" smtClean="0"/>
              <a:t>Renæssance</a:t>
            </a:r>
          </a:p>
          <a:p>
            <a:r>
              <a:rPr lang="da-DK" dirty="0" smtClean="0"/>
              <a:t>Oplysningstid</a:t>
            </a:r>
          </a:p>
        </p:txBody>
      </p:sp>
      <p:pic>
        <p:nvPicPr>
          <p:cNvPr id="1229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03648" y="1700808"/>
            <a:ext cx="2362025" cy="37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4813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Historisk ideal:</a:t>
            </a:r>
            <a:br>
              <a:rPr lang="da-DK" dirty="0" smtClean="0"/>
            </a:br>
            <a:r>
              <a:rPr lang="da-DK" dirty="0" smtClean="0"/>
              <a:t>Europæisk fortid på godt og ondt</a:t>
            </a:r>
            <a:endParaRPr lang="da-DK" dirty="0"/>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2928" y="1600200"/>
            <a:ext cx="679814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93811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Afrunding</a:t>
            </a:r>
            <a:endParaRPr lang="da-DK" dirty="0"/>
          </a:p>
        </p:txBody>
      </p:sp>
      <p:sp>
        <p:nvSpPr>
          <p:cNvPr id="3" name="Pladsholder til indhold 2"/>
          <p:cNvSpPr>
            <a:spLocks noGrp="1"/>
          </p:cNvSpPr>
          <p:nvPr>
            <p:ph idx="1"/>
          </p:nvPr>
        </p:nvSpPr>
        <p:spPr/>
        <p:txBody>
          <a:bodyPr/>
          <a:lstStyle/>
          <a:p>
            <a:r>
              <a:rPr lang="da-DK" dirty="0" smtClean="0"/>
              <a:t>Politisk eller kulturel mesterfortælling?</a:t>
            </a:r>
          </a:p>
          <a:p>
            <a:r>
              <a:rPr lang="da-DK" dirty="0" smtClean="0"/>
              <a:t>Den ene synes at afgrænse for meget, den anden for lidt, eller???</a:t>
            </a:r>
            <a:endParaRPr lang="da-DK" dirty="0"/>
          </a:p>
        </p:txBody>
      </p:sp>
    </p:spTree>
    <p:extLst>
      <p:ext uri="{BB962C8B-B14F-4D97-AF65-F5344CB8AC3E}">
        <p14:creationId xmlns:p14="http://schemas.microsoft.com/office/powerpoint/2010/main" val="839248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da-DK" dirty="0" smtClean="0"/>
              <a:t/>
            </a:r>
            <a:br>
              <a:rPr lang="da-DK" dirty="0" smtClean="0"/>
            </a:br>
            <a:r>
              <a:rPr lang="da-DK" dirty="0"/>
              <a:t/>
            </a:r>
            <a:br>
              <a:rPr lang="da-DK" dirty="0"/>
            </a:br>
            <a:r>
              <a:rPr lang="da-DK" sz="4000" dirty="0" smtClean="0"/>
              <a:t>Lighed og adskillelse (selv/anden; os/dem)</a:t>
            </a:r>
            <a:br>
              <a:rPr lang="da-DK" sz="4000" dirty="0" smtClean="0"/>
            </a:br>
            <a:r>
              <a:rPr lang="da-DK" dirty="0" smtClean="0"/>
              <a:t/>
            </a:r>
            <a:br>
              <a:rPr lang="da-DK" dirty="0" smtClean="0"/>
            </a:br>
            <a:endParaRPr lang="da-DK" dirty="0"/>
          </a:p>
        </p:txBody>
      </p:sp>
      <p:sp>
        <p:nvSpPr>
          <p:cNvPr id="3" name="Content Placeholder 2"/>
          <p:cNvSpPr>
            <a:spLocks noGrp="1"/>
          </p:cNvSpPr>
          <p:nvPr>
            <p:ph idx="1"/>
          </p:nvPr>
        </p:nvSpPr>
        <p:spPr/>
        <p:txBody>
          <a:bodyPr>
            <a:normAutofit fontScale="77500" lnSpcReduction="20000"/>
          </a:bodyPr>
          <a:lstStyle/>
          <a:p>
            <a:pPr marL="0" indent="0" algn="just">
              <a:buNone/>
            </a:pPr>
            <a:r>
              <a:rPr lang="da-DK" b="1" dirty="0" smtClean="0"/>
              <a:t>Identitet</a:t>
            </a:r>
            <a:r>
              <a:rPr lang="da-DK" dirty="0" smtClean="0"/>
              <a:t> er en relation, der betyder, at noget eller nogen er det samme som sig selv over tid eller det samme som noget andet/nogle andre. </a:t>
            </a:r>
            <a:r>
              <a:rPr lang="da-DK" b="1" dirty="0" smtClean="0"/>
              <a:t>Identitet</a:t>
            </a:r>
            <a:r>
              <a:rPr lang="da-DK" dirty="0" smtClean="0"/>
              <a:t> kan dermed både anvendes ift. individer (lighed med sig selv) og kollektiver (lighed med andre) samt disses adskillelse eller afgrænsning fra andre individer og kollektiver.</a:t>
            </a:r>
          </a:p>
          <a:p>
            <a:pPr marL="0" indent="0" algn="just">
              <a:buNone/>
            </a:pPr>
            <a:r>
              <a:rPr lang="da-DK" dirty="0" smtClean="0"/>
              <a:t>(se fx Baron, Herslund &amp; Humlebæk 2015)</a:t>
            </a:r>
          </a:p>
          <a:p>
            <a:pPr marL="0" indent="0" algn="just">
              <a:buNone/>
            </a:pPr>
            <a:endParaRPr lang="da-DK" dirty="0"/>
          </a:p>
          <a:p>
            <a:pPr marL="0" indent="0" algn="just">
              <a:buNone/>
            </a:pPr>
            <a:r>
              <a:rPr lang="da-DK" dirty="0" smtClean="0"/>
              <a:t>Samtidigt peger selv og </a:t>
            </a:r>
            <a:r>
              <a:rPr lang="da-DK" dirty="0" err="1" smtClean="0"/>
              <a:t>andethed</a:t>
            </a:r>
            <a:r>
              <a:rPr lang="da-DK" dirty="0" smtClean="0"/>
              <a:t> som gensidigt konstituerende kategorier på eksistensen af en nødvendig indre-ydre-dialektik, dvs. det faktiske overfor det nominelle, gruppeidentifikation vs. kategorisering.</a:t>
            </a:r>
          </a:p>
          <a:p>
            <a:pPr marL="0" indent="0" algn="just">
              <a:buNone/>
            </a:pPr>
            <a:r>
              <a:rPr lang="da-DK" dirty="0" smtClean="0"/>
              <a:t>(se fx </a:t>
            </a:r>
            <a:r>
              <a:rPr lang="da-DK" dirty="0" err="1" smtClean="0"/>
              <a:t>Jenkins</a:t>
            </a:r>
            <a:r>
              <a:rPr lang="da-DK" dirty="0" smtClean="0"/>
              <a:t> 2006, </a:t>
            </a:r>
            <a:r>
              <a:rPr lang="da-DK" dirty="0" err="1" smtClean="0"/>
              <a:t>Frello</a:t>
            </a:r>
            <a:r>
              <a:rPr lang="da-DK" dirty="0" smtClean="0"/>
              <a:t> 2012)</a:t>
            </a:r>
          </a:p>
          <a:p>
            <a:pPr marL="0" indent="0">
              <a:buNone/>
            </a:pPr>
            <a:endParaRPr lang="da-DK" dirty="0"/>
          </a:p>
        </p:txBody>
      </p:sp>
    </p:spTree>
    <p:extLst>
      <p:ext uri="{BB962C8B-B14F-4D97-AF65-F5344CB8AC3E}">
        <p14:creationId xmlns:p14="http://schemas.microsoft.com/office/powerpoint/2010/main" val="227397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Kollektiv vs. individuel identitet</a:t>
            </a:r>
            <a:endParaRPr lang="da-DK" dirty="0"/>
          </a:p>
        </p:txBody>
      </p:sp>
      <p:sp>
        <p:nvSpPr>
          <p:cNvPr id="3" name="Content Placeholder 2"/>
          <p:cNvSpPr>
            <a:spLocks noGrp="1"/>
          </p:cNvSpPr>
          <p:nvPr>
            <p:ph idx="1"/>
          </p:nvPr>
        </p:nvSpPr>
        <p:spPr/>
        <p:txBody>
          <a:bodyPr>
            <a:normAutofit fontScale="70000" lnSpcReduction="20000"/>
          </a:bodyPr>
          <a:lstStyle/>
          <a:p>
            <a:pPr marL="0" indent="0">
              <a:buNone/>
            </a:pPr>
            <a:r>
              <a:rPr lang="da-DK" b="1" dirty="0" smtClean="0"/>
              <a:t>Personlig identitet</a:t>
            </a:r>
            <a:r>
              <a:rPr lang="da-DK" dirty="0" smtClean="0"/>
              <a:t> (</a:t>
            </a:r>
            <a:r>
              <a:rPr lang="da-DK" dirty="0" err="1" smtClean="0"/>
              <a:t>mikroniveau</a:t>
            </a:r>
            <a:r>
              <a:rPr lang="da-DK" dirty="0" smtClean="0"/>
              <a:t> [individniveau])</a:t>
            </a:r>
          </a:p>
          <a:p>
            <a:r>
              <a:rPr lang="da-DK" dirty="0" smtClean="0"/>
              <a:t>Formel identitet (cpr, pas, kørekort etc.)</a:t>
            </a:r>
          </a:p>
          <a:p>
            <a:r>
              <a:rPr lang="da-DK" dirty="0" smtClean="0"/>
              <a:t>Psykologisk identitet</a:t>
            </a:r>
          </a:p>
          <a:p>
            <a:pPr lvl="1"/>
            <a:r>
              <a:rPr lang="da-DK" dirty="0" smtClean="0"/>
              <a:t>Jeg-identitet/personlighed/karakter (egenskaber, færdigheder, kendetegn, adfærdsmønstre etc.)</a:t>
            </a:r>
          </a:p>
          <a:p>
            <a:pPr lvl="1"/>
            <a:r>
              <a:rPr lang="da-DK" dirty="0" smtClean="0"/>
              <a:t>Selv-identitet (identifikation med/refleksion over selvet gennem tid)</a:t>
            </a:r>
          </a:p>
          <a:p>
            <a:pPr lvl="1"/>
            <a:r>
              <a:rPr lang="da-DK" dirty="0" smtClean="0"/>
              <a:t>Gruppe-identitet (ensartethed med/tilhørsforhold til andre, indskrivning af jeget/selvet i en social ramme)</a:t>
            </a:r>
          </a:p>
          <a:p>
            <a:pPr lvl="1"/>
            <a:endParaRPr lang="da-DK" dirty="0"/>
          </a:p>
          <a:p>
            <a:pPr marL="0" indent="0">
              <a:buNone/>
            </a:pPr>
            <a:r>
              <a:rPr lang="da-DK" b="1" dirty="0" smtClean="0"/>
              <a:t>Kollektiv identitet</a:t>
            </a:r>
          </a:p>
          <a:p>
            <a:r>
              <a:rPr lang="da-DK" dirty="0" err="1" smtClean="0"/>
              <a:t>Mesoniveau</a:t>
            </a:r>
            <a:r>
              <a:rPr lang="da-DK" dirty="0" smtClean="0"/>
              <a:t> (identifikation med grupper/sociale roller, der fx kan være defineret ift. uddannelse, beskæftigelse, fritidsinteresser etc.)</a:t>
            </a:r>
          </a:p>
          <a:p>
            <a:r>
              <a:rPr lang="da-DK" dirty="0" smtClean="0"/>
              <a:t>Makroniveau (identifikation med større kollektiver i form af fx politiske, religiøse, økonomiske eller territoriale fællesskaber)</a:t>
            </a:r>
          </a:p>
          <a:p>
            <a:endParaRPr lang="da-DK" dirty="0"/>
          </a:p>
        </p:txBody>
      </p:sp>
    </p:spTree>
    <p:extLst>
      <p:ext uri="{BB962C8B-B14F-4D97-AF65-F5344CB8AC3E}">
        <p14:creationId xmlns:p14="http://schemas.microsoft.com/office/powerpoint/2010/main" val="989628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Stabilitet vs. foranderlighed</a:t>
            </a:r>
            <a:endParaRPr lang="da-DK" dirty="0"/>
          </a:p>
        </p:txBody>
      </p:sp>
      <p:sp>
        <p:nvSpPr>
          <p:cNvPr id="3" name="Content Placeholder 2"/>
          <p:cNvSpPr>
            <a:spLocks noGrp="1"/>
          </p:cNvSpPr>
          <p:nvPr>
            <p:ph idx="1"/>
          </p:nvPr>
        </p:nvSpPr>
        <p:spPr/>
        <p:txBody>
          <a:bodyPr>
            <a:normAutofit fontScale="92500"/>
          </a:bodyPr>
          <a:lstStyle/>
          <a:p>
            <a:pPr marL="0" indent="0" algn="just">
              <a:buNone/>
            </a:pPr>
            <a:r>
              <a:rPr lang="da-DK" dirty="0" smtClean="0"/>
              <a:t>Sondring mellem begreberne </a:t>
            </a:r>
            <a:r>
              <a:rPr lang="da-DK" b="1" dirty="0" smtClean="0"/>
              <a:t>”identitet” </a:t>
            </a:r>
            <a:r>
              <a:rPr lang="da-DK" dirty="0" smtClean="0"/>
              <a:t>og </a:t>
            </a:r>
            <a:r>
              <a:rPr lang="da-DK" b="1" dirty="0" smtClean="0"/>
              <a:t>”identifikation”</a:t>
            </a:r>
          </a:p>
          <a:p>
            <a:pPr marL="0" indent="0" algn="just">
              <a:buNone/>
            </a:pPr>
            <a:endParaRPr lang="da-DK" dirty="0"/>
          </a:p>
          <a:p>
            <a:pPr marL="0" indent="0" algn="just">
              <a:buNone/>
            </a:pPr>
            <a:r>
              <a:rPr lang="en-US" dirty="0"/>
              <a:t>”Whereas the former term designates an object of discovery or recognition, implying an </a:t>
            </a:r>
            <a:r>
              <a:rPr lang="en-US" dirty="0" err="1"/>
              <a:t>originary</a:t>
            </a:r>
            <a:r>
              <a:rPr lang="en-US" dirty="0"/>
              <a:t> </a:t>
            </a:r>
            <a:r>
              <a:rPr lang="en-US" i="1" dirty="0"/>
              <a:t>essence</a:t>
            </a:r>
            <a:r>
              <a:rPr lang="en-US" dirty="0"/>
              <a:t> defining the person, the latter term refers to a process of identity </a:t>
            </a:r>
            <a:r>
              <a:rPr lang="en-US" i="1" dirty="0"/>
              <a:t>construction </a:t>
            </a:r>
            <a:r>
              <a:rPr lang="en-US" dirty="0"/>
              <a:t>based on a Freudian-derived notion of “radical lack</a:t>
            </a:r>
            <a:r>
              <a:rPr lang="en-US" dirty="0" smtClean="0"/>
              <a:t>””.</a:t>
            </a:r>
          </a:p>
          <a:p>
            <a:pPr marL="0" indent="0" algn="just">
              <a:buNone/>
            </a:pPr>
            <a:r>
              <a:rPr lang="en-US" dirty="0" smtClean="0"/>
              <a:t>(</a:t>
            </a:r>
            <a:r>
              <a:rPr lang="en-US" dirty="0" err="1" smtClean="0"/>
              <a:t>Laclau</a:t>
            </a:r>
            <a:r>
              <a:rPr lang="en-US" dirty="0" smtClean="0"/>
              <a:t> 1994, </a:t>
            </a:r>
            <a:r>
              <a:rPr lang="en-US" dirty="0" err="1" smtClean="0"/>
              <a:t>gengivet</a:t>
            </a:r>
            <a:r>
              <a:rPr lang="en-US" dirty="0" smtClean="0"/>
              <a:t> hos Dunn 1998: 3)</a:t>
            </a:r>
            <a:endParaRPr lang="da-DK" dirty="0"/>
          </a:p>
        </p:txBody>
      </p:sp>
    </p:spTree>
    <p:extLst>
      <p:ext uri="{BB962C8B-B14F-4D97-AF65-F5344CB8AC3E}">
        <p14:creationId xmlns:p14="http://schemas.microsoft.com/office/powerpoint/2010/main" val="342834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Identitet – essens eller konstruktion</a:t>
            </a:r>
            <a:endParaRPr lang="da-DK" dirty="0"/>
          </a:p>
        </p:txBody>
      </p:sp>
      <p:sp>
        <p:nvSpPr>
          <p:cNvPr id="3" name="Content Placeholder 2"/>
          <p:cNvSpPr>
            <a:spLocks noGrp="1"/>
          </p:cNvSpPr>
          <p:nvPr>
            <p:ph idx="1"/>
          </p:nvPr>
        </p:nvSpPr>
        <p:spPr/>
        <p:txBody>
          <a:bodyPr>
            <a:normAutofit fontScale="70000" lnSpcReduction="20000"/>
          </a:bodyPr>
          <a:lstStyle/>
          <a:p>
            <a:pPr marL="0" indent="0" algn="just">
              <a:buNone/>
            </a:pPr>
            <a:r>
              <a:rPr lang="da-DK" b="1" dirty="0" err="1" smtClean="0"/>
              <a:t>Essentialisme</a:t>
            </a:r>
            <a:r>
              <a:rPr lang="da-DK" dirty="0" smtClean="0"/>
              <a:t> i sin rendyrkede (skræmmebillede) form indebærer i identitetsmæssig sammenhæng, at visse træk ved individer og kollektiver udgør en uforanderlig kerne af (evt. skjult) sandhed. Disse konstituerende træk eller kategorier, der anses for bestemmende for social praksis, opfattes som indiskutable, selvfølgelige og politisk neutrale. Identitet kan således opdages og afdækkes, dvs. den findes forud for erkendelsen af den.</a:t>
            </a:r>
            <a:endParaRPr lang="da-DK" dirty="0"/>
          </a:p>
          <a:p>
            <a:pPr algn="just"/>
            <a:endParaRPr lang="da-DK" dirty="0" smtClean="0"/>
          </a:p>
          <a:p>
            <a:pPr marL="0" indent="0" algn="just">
              <a:buNone/>
            </a:pPr>
            <a:r>
              <a:rPr lang="da-DK" b="1" dirty="0" smtClean="0"/>
              <a:t>Konstruktivisme</a:t>
            </a:r>
            <a:r>
              <a:rPr lang="da-DK" dirty="0" smtClean="0"/>
              <a:t>, som modpol til </a:t>
            </a:r>
            <a:r>
              <a:rPr lang="da-DK" dirty="0" err="1" smtClean="0"/>
              <a:t>essentialisme</a:t>
            </a:r>
            <a:r>
              <a:rPr lang="da-DK" dirty="0" smtClean="0"/>
              <a:t>, fokuserer på identitet som en foranderlig størrelse, der konstitueres diskursivt, ofte af politiske magthavere og intellektuelle eliter, og hvis grundlæggende træk (bevidst eller ubevidst) er udpeget som meningsfulde eller sande, mens andre ignoreres, undgås eller afvises. Sandheden og de deraf følgende legitime positioner produceres/konstrueres, hvorved visse træk naturliggøres som identitetsdannende. </a:t>
            </a:r>
          </a:p>
        </p:txBody>
      </p:sp>
    </p:spTree>
    <p:extLst>
      <p:ext uri="{BB962C8B-B14F-4D97-AF65-F5344CB8AC3E}">
        <p14:creationId xmlns:p14="http://schemas.microsoft.com/office/powerpoint/2010/main" val="351299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Identitetsdannelse: byggesten, proces, formål og aktører </a:t>
            </a:r>
            <a:endParaRPr lang="da-DK" dirty="0"/>
          </a:p>
        </p:txBody>
      </p:sp>
      <p:sp>
        <p:nvSpPr>
          <p:cNvPr id="3" name="Content Placeholder 2"/>
          <p:cNvSpPr>
            <a:spLocks noGrp="1"/>
          </p:cNvSpPr>
          <p:nvPr>
            <p:ph idx="1"/>
          </p:nvPr>
        </p:nvSpPr>
        <p:spPr/>
        <p:txBody>
          <a:bodyPr>
            <a:normAutofit fontScale="85000" lnSpcReduction="10000"/>
          </a:bodyPr>
          <a:lstStyle/>
          <a:p>
            <a:pPr marL="0" indent="0">
              <a:buNone/>
            </a:pPr>
            <a:r>
              <a:rPr lang="da-DK" dirty="0" smtClean="0"/>
              <a:t>It is </a:t>
            </a:r>
            <a:r>
              <a:rPr lang="da-DK" dirty="0" err="1" smtClean="0"/>
              <a:t>easy</a:t>
            </a:r>
            <a:r>
              <a:rPr lang="da-DK" dirty="0" smtClean="0"/>
              <a:t> to </a:t>
            </a:r>
            <a:r>
              <a:rPr lang="da-DK" dirty="0" err="1" smtClean="0"/>
              <a:t>agree</a:t>
            </a:r>
            <a:r>
              <a:rPr lang="da-DK" dirty="0" smtClean="0"/>
              <a:t> on the </a:t>
            </a:r>
            <a:r>
              <a:rPr lang="da-DK" dirty="0" err="1" smtClean="0"/>
              <a:t>fact</a:t>
            </a:r>
            <a:r>
              <a:rPr lang="da-DK" dirty="0" smtClean="0"/>
              <a:t> </a:t>
            </a:r>
            <a:r>
              <a:rPr lang="da-DK" dirty="0" err="1" smtClean="0"/>
              <a:t>that</a:t>
            </a:r>
            <a:r>
              <a:rPr lang="da-DK" dirty="0" smtClean="0"/>
              <a:t>, from a </a:t>
            </a:r>
            <a:r>
              <a:rPr lang="da-DK" dirty="0" err="1" smtClean="0"/>
              <a:t>sociological</a:t>
            </a:r>
            <a:r>
              <a:rPr lang="da-DK" dirty="0" smtClean="0"/>
              <a:t> </a:t>
            </a:r>
            <a:r>
              <a:rPr lang="da-DK" dirty="0" err="1" smtClean="0"/>
              <a:t>perspective</a:t>
            </a:r>
            <a:r>
              <a:rPr lang="da-DK" dirty="0" smtClean="0"/>
              <a:t>, all </a:t>
            </a:r>
            <a:r>
              <a:rPr lang="da-DK" dirty="0" err="1" smtClean="0"/>
              <a:t>identities</a:t>
            </a:r>
            <a:r>
              <a:rPr lang="da-DK" dirty="0" smtClean="0"/>
              <a:t> </a:t>
            </a:r>
            <a:r>
              <a:rPr lang="da-DK" dirty="0" err="1" smtClean="0"/>
              <a:t>are</a:t>
            </a:r>
            <a:r>
              <a:rPr lang="da-DK" dirty="0" smtClean="0"/>
              <a:t> </a:t>
            </a:r>
            <a:r>
              <a:rPr lang="da-DK" dirty="0" err="1" smtClean="0"/>
              <a:t>constructed</a:t>
            </a:r>
            <a:r>
              <a:rPr lang="da-DK" dirty="0" smtClean="0"/>
              <a:t>. The real </a:t>
            </a:r>
            <a:r>
              <a:rPr lang="da-DK" dirty="0" err="1" smtClean="0"/>
              <a:t>issue</a:t>
            </a:r>
            <a:r>
              <a:rPr lang="da-DK" dirty="0" smtClean="0"/>
              <a:t> is </a:t>
            </a:r>
            <a:r>
              <a:rPr lang="da-DK" dirty="0" err="1" smtClean="0"/>
              <a:t>how</a:t>
            </a:r>
            <a:r>
              <a:rPr lang="da-DK" dirty="0" smtClean="0"/>
              <a:t>, from </a:t>
            </a:r>
            <a:r>
              <a:rPr lang="da-DK" dirty="0" err="1" smtClean="0"/>
              <a:t>what</a:t>
            </a:r>
            <a:r>
              <a:rPr lang="da-DK" dirty="0" smtClean="0"/>
              <a:t>, by </a:t>
            </a:r>
            <a:r>
              <a:rPr lang="da-DK" dirty="0" err="1" smtClean="0"/>
              <a:t>whom</a:t>
            </a:r>
            <a:r>
              <a:rPr lang="da-DK" dirty="0" smtClean="0"/>
              <a:t>, and for </a:t>
            </a:r>
            <a:r>
              <a:rPr lang="da-DK" dirty="0" err="1" smtClean="0"/>
              <a:t>what</a:t>
            </a:r>
            <a:r>
              <a:rPr lang="da-DK" dirty="0" smtClean="0"/>
              <a:t>. The </a:t>
            </a:r>
            <a:r>
              <a:rPr lang="da-DK" dirty="0" err="1" smtClean="0"/>
              <a:t>construction</a:t>
            </a:r>
            <a:r>
              <a:rPr lang="da-DK" dirty="0" smtClean="0"/>
              <a:t> of </a:t>
            </a:r>
            <a:r>
              <a:rPr lang="da-DK" dirty="0" err="1" smtClean="0"/>
              <a:t>identities</a:t>
            </a:r>
            <a:r>
              <a:rPr lang="da-DK" dirty="0" smtClean="0"/>
              <a:t> </a:t>
            </a:r>
            <a:r>
              <a:rPr lang="da-DK" dirty="0" err="1" smtClean="0"/>
              <a:t>uses</a:t>
            </a:r>
            <a:r>
              <a:rPr lang="da-DK" dirty="0" smtClean="0"/>
              <a:t> </a:t>
            </a:r>
            <a:r>
              <a:rPr lang="da-DK" dirty="0" err="1" smtClean="0"/>
              <a:t>building</a:t>
            </a:r>
            <a:r>
              <a:rPr lang="da-DK" dirty="0" smtClean="0"/>
              <a:t> </a:t>
            </a:r>
            <a:r>
              <a:rPr lang="da-DK" dirty="0" err="1" smtClean="0"/>
              <a:t>materials</a:t>
            </a:r>
            <a:r>
              <a:rPr lang="da-DK" dirty="0" smtClean="0"/>
              <a:t> from </a:t>
            </a:r>
            <a:r>
              <a:rPr lang="da-DK" dirty="0" err="1" smtClean="0"/>
              <a:t>history</a:t>
            </a:r>
            <a:r>
              <a:rPr lang="da-DK" dirty="0" smtClean="0"/>
              <a:t>, from </a:t>
            </a:r>
            <a:r>
              <a:rPr lang="da-DK" dirty="0" err="1" smtClean="0"/>
              <a:t>geography</a:t>
            </a:r>
            <a:r>
              <a:rPr lang="da-DK" dirty="0" smtClean="0"/>
              <a:t>, from </a:t>
            </a:r>
            <a:r>
              <a:rPr lang="da-DK" dirty="0" err="1" smtClean="0"/>
              <a:t>biology</a:t>
            </a:r>
            <a:r>
              <a:rPr lang="da-DK" dirty="0" smtClean="0"/>
              <a:t>, from </a:t>
            </a:r>
            <a:r>
              <a:rPr lang="da-DK" dirty="0" err="1" smtClean="0"/>
              <a:t>productive</a:t>
            </a:r>
            <a:r>
              <a:rPr lang="da-DK" dirty="0" smtClean="0"/>
              <a:t> and </a:t>
            </a:r>
            <a:r>
              <a:rPr lang="da-DK" dirty="0" err="1" smtClean="0"/>
              <a:t>reproductive</a:t>
            </a:r>
            <a:r>
              <a:rPr lang="da-DK" dirty="0" smtClean="0"/>
              <a:t> institutions, from </a:t>
            </a:r>
            <a:r>
              <a:rPr lang="da-DK" dirty="0" err="1" smtClean="0"/>
              <a:t>collective</a:t>
            </a:r>
            <a:r>
              <a:rPr lang="da-DK" dirty="0" smtClean="0"/>
              <a:t> </a:t>
            </a:r>
            <a:r>
              <a:rPr lang="da-DK" dirty="0" err="1" smtClean="0"/>
              <a:t>memory</a:t>
            </a:r>
            <a:r>
              <a:rPr lang="da-DK" dirty="0" smtClean="0"/>
              <a:t> and from </a:t>
            </a:r>
            <a:r>
              <a:rPr lang="da-DK" dirty="0" err="1" smtClean="0"/>
              <a:t>personal</a:t>
            </a:r>
            <a:r>
              <a:rPr lang="da-DK" dirty="0" smtClean="0"/>
              <a:t> </a:t>
            </a:r>
            <a:r>
              <a:rPr lang="da-DK" dirty="0" err="1" smtClean="0"/>
              <a:t>fantasies</a:t>
            </a:r>
            <a:r>
              <a:rPr lang="da-DK" dirty="0" smtClean="0"/>
              <a:t>, from power </a:t>
            </a:r>
            <a:r>
              <a:rPr lang="da-DK" dirty="0" err="1" smtClean="0"/>
              <a:t>apparatuses</a:t>
            </a:r>
            <a:r>
              <a:rPr lang="da-DK" dirty="0" smtClean="0"/>
              <a:t> and </a:t>
            </a:r>
            <a:r>
              <a:rPr lang="da-DK" dirty="0" err="1" smtClean="0"/>
              <a:t>religious</a:t>
            </a:r>
            <a:r>
              <a:rPr lang="da-DK" dirty="0" smtClean="0"/>
              <a:t> </a:t>
            </a:r>
            <a:r>
              <a:rPr lang="da-DK" dirty="0" err="1" smtClean="0"/>
              <a:t>revelations</a:t>
            </a:r>
            <a:r>
              <a:rPr lang="da-DK" dirty="0" smtClean="0"/>
              <a:t>. But </a:t>
            </a:r>
            <a:r>
              <a:rPr lang="da-DK" dirty="0" err="1" smtClean="0"/>
              <a:t>individuals</a:t>
            </a:r>
            <a:r>
              <a:rPr lang="da-DK" dirty="0" smtClean="0"/>
              <a:t>, social </a:t>
            </a:r>
            <a:r>
              <a:rPr lang="da-DK" dirty="0" err="1" smtClean="0"/>
              <a:t>groups</a:t>
            </a:r>
            <a:r>
              <a:rPr lang="da-DK" dirty="0" smtClean="0"/>
              <a:t>, and </a:t>
            </a:r>
            <a:r>
              <a:rPr lang="da-DK" dirty="0" err="1" smtClean="0"/>
              <a:t>societies</a:t>
            </a:r>
            <a:r>
              <a:rPr lang="da-DK" dirty="0" smtClean="0"/>
              <a:t> </a:t>
            </a:r>
            <a:r>
              <a:rPr lang="da-DK" dirty="0" err="1" smtClean="0"/>
              <a:t>process</a:t>
            </a:r>
            <a:r>
              <a:rPr lang="da-DK" dirty="0" smtClean="0"/>
              <a:t> all </a:t>
            </a:r>
            <a:r>
              <a:rPr lang="da-DK" dirty="0" err="1" smtClean="0"/>
              <a:t>these</a:t>
            </a:r>
            <a:r>
              <a:rPr lang="da-DK" dirty="0" smtClean="0"/>
              <a:t> </a:t>
            </a:r>
            <a:r>
              <a:rPr lang="da-DK" dirty="0" err="1" smtClean="0"/>
              <a:t>materials</a:t>
            </a:r>
            <a:r>
              <a:rPr lang="da-DK" dirty="0" smtClean="0"/>
              <a:t>, and </a:t>
            </a:r>
            <a:r>
              <a:rPr lang="da-DK" dirty="0" err="1" smtClean="0"/>
              <a:t>rearrange</a:t>
            </a:r>
            <a:r>
              <a:rPr lang="da-DK" dirty="0" smtClean="0"/>
              <a:t> </a:t>
            </a:r>
            <a:r>
              <a:rPr lang="da-DK" dirty="0" err="1" smtClean="0"/>
              <a:t>their</a:t>
            </a:r>
            <a:r>
              <a:rPr lang="da-DK" dirty="0" smtClean="0"/>
              <a:t> </a:t>
            </a:r>
            <a:r>
              <a:rPr lang="da-DK" dirty="0" err="1" smtClean="0"/>
              <a:t>meaning</a:t>
            </a:r>
            <a:r>
              <a:rPr lang="da-DK" dirty="0" smtClean="0"/>
              <a:t>, </a:t>
            </a:r>
            <a:r>
              <a:rPr lang="da-DK" dirty="0" err="1" smtClean="0"/>
              <a:t>according</a:t>
            </a:r>
            <a:r>
              <a:rPr lang="da-DK" dirty="0" smtClean="0"/>
              <a:t> to social </a:t>
            </a:r>
            <a:r>
              <a:rPr lang="da-DK" dirty="0" err="1" smtClean="0"/>
              <a:t>structure</a:t>
            </a:r>
            <a:r>
              <a:rPr lang="da-DK" dirty="0" smtClean="0"/>
              <a:t>, and in </a:t>
            </a:r>
            <a:r>
              <a:rPr lang="da-DK" dirty="0" err="1" smtClean="0"/>
              <a:t>their</a:t>
            </a:r>
            <a:r>
              <a:rPr lang="da-DK" dirty="0" smtClean="0"/>
              <a:t> time/</a:t>
            </a:r>
            <a:r>
              <a:rPr lang="da-DK" dirty="0" err="1" smtClean="0"/>
              <a:t>space</a:t>
            </a:r>
            <a:r>
              <a:rPr lang="da-DK" dirty="0" smtClean="0"/>
              <a:t> </a:t>
            </a:r>
            <a:r>
              <a:rPr lang="da-DK" dirty="0" err="1" smtClean="0"/>
              <a:t>framework</a:t>
            </a:r>
            <a:r>
              <a:rPr lang="da-DK" dirty="0" smtClean="0"/>
              <a:t> (</a:t>
            </a:r>
            <a:r>
              <a:rPr lang="da-DK" dirty="0" err="1" smtClean="0"/>
              <a:t>Castells</a:t>
            </a:r>
            <a:r>
              <a:rPr lang="da-DK" dirty="0" smtClean="0"/>
              <a:t> 1997: 7)</a:t>
            </a:r>
            <a:r>
              <a:rPr lang="da-DK" dirty="0"/>
              <a:t>.</a:t>
            </a:r>
            <a:endParaRPr lang="da-DK" dirty="0" smtClean="0"/>
          </a:p>
        </p:txBody>
      </p:sp>
    </p:spTree>
    <p:extLst>
      <p:ext uri="{BB962C8B-B14F-4D97-AF65-F5344CB8AC3E}">
        <p14:creationId xmlns:p14="http://schemas.microsoft.com/office/powerpoint/2010/main" val="2031215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da-DK" dirty="0"/>
              <a:t>Baskerlandet som </a:t>
            </a:r>
            <a:r>
              <a:rPr lang="da-DK" dirty="0" err="1"/>
              <a:t>identitært</a:t>
            </a:r>
            <a:r>
              <a:rPr lang="da-DK" dirty="0"/>
              <a:t> projekt.</a:t>
            </a:r>
            <a:br>
              <a:rPr lang="da-DK" dirty="0"/>
            </a:br>
            <a:r>
              <a:rPr lang="da-DK" dirty="0"/>
              <a:t>Kampen om mesterfortællingen</a:t>
            </a:r>
          </a:p>
        </p:txBody>
      </p:sp>
      <p:sp>
        <p:nvSpPr>
          <p:cNvPr id="3" name="Subtitle 2"/>
          <p:cNvSpPr>
            <a:spLocks noGrp="1"/>
          </p:cNvSpPr>
          <p:nvPr>
            <p:ph type="subTitle" idx="1"/>
          </p:nvPr>
        </p:nvSpPr>
        <p:spPr/>
        <p:txBody>
          <a:bodyPr/>
          <a:lstStyle/>
          <a:p>
            <a:r>
              <a:rPr lang="da-DK" dirty="0" smtClean="0"/>
              <a:t>Henrik Høeg Müller</a:t>
            </a:r>
          </a:p>
          <a:p>
            <a:r>
              <a:rPr lang="da-DK" dirty="0" smtClean="0"/>
              <a:t>20. april 2016</a:t>
            </a:r>
          </a:p>
          <a:p>
            <a:endParaRPr lang="da-DK" dirty="0"/>
          </a:p>
        </p:txBody>
      </p:sp>
    </p:spTree>
    <p:extLst>
      <p:ext uri="{BB962C8B-B14F-4D97-AF65-F5344CB8AC3E}">
        <p14:creationId xmlns:p14="http://schemas.microsoft.com/office/powerpoint/2010/main" val="3460519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Indledning</a:t>
            </a:r>
            <a:endParaRPr lang="da-DK" dirty="0"/>
          </a:p>
        </p:txBody>
      </p:sp>
      <p:sp>
        <p:nvSpPr>
          <p:cNvPr id="3" name="Content Placeholder 2"/>
          <p:cNvSpPr>
            <a:spLocks noGrp="1"/>
          </p:cNvSpPr>
          <p:nvPr>
            <p:ph idx="1"/>
          </p:nvPr>
        </p:nvSpPr>
        <p:spPr/>
        <p:txBody>
          <a:bodyPr>
            <a:normAutofit fontScale="92500" lnSpcReduction="20000"/>
          </a:bodyPr>
          <a:lstStyle/>
          <a:p>
            <a:pPr marL="0" indent="0">
              <a:buNone/>
            </a:pPr>
            <a:r>
              <a:rPr lang="da-DK" dirty="0" err="1" smtClean="0"/>
              <a:t>Baskerna</a:t>
            </a:r>
            <a:r>
              <a:rPr lang="da-DK" dirty="0" smtClean="0"/>
              <a:t> – ”</a:t>
            </a:r>
            <a:r>
              <a:rPr lang="da-DK" dirty="0" err="1" smtClean="0"/>
              <a:t>Våldsamma</a:t>
            </a:r>
            <a:r>
              <a:rPr lang="da-DK" dirty="0" smtClean="0"/>
              <a:t> </a:t>
            </a:r>
            <a:r>
              <a:rPr lang="da-DK" dirty="0" err="1" smtClean="0"/>
              <a:t>är</a:t>
            </a:r>
            <a:r>
              <a:rPr lang="da-DK" dirty="0" smtClean="0"/>
              <a:t> de, </a:t>
            </a:r>
            <a:r>
              <a:rPr lang="da-DK" dirty="0" err="1" smtClean="0"/>
              <a:t>och</a:t>
            </a:r>
            <a:r>
              <a:rPr lang="da-DK" dirty="0" smtClean="0"/>
              <a:t> </a:t>
            </a:r>
            <a:r>
              <a:rPr lang="da-DK" dirty="0" err="1" smtClean="0"/>
              <a:t>inte</a:t>
            </a:r>
            <a:r>
              <a:rPr lang="da-DK" dirty="0" smtClean="0"/>
              <a:t> </a:t>
            </a:r>
            <a:r>
              <a:rPr lang="da-DK" dirty="0" err="1" smtClean="0"/>
              <a:t>vet</a:t>
            </a:r>
            <a:r>
              <a:rPr lang="da-DK" dirty="0" smtClean="0"/>
              <a:t> man var de kommer </a:t>
            </a:r>
            <a:r>
              <a:rPr lang="da-DK" dirty="0" err="1" smtClean="0"/>
              <a:t>ifrån</a:t>
            </a:r>
            <a:r>
              <a:rPr lang="da-DK" dirty="0" smtClean="0"/>
              <a:t> heller” (</a:t>
            </a:r>
            <a:r>
              <a:rPr lang="da-DK" dirty="0" err="1" smtClean="0"/>
              <a:t>Järlehed</a:t>
            </a:r>
            <a:r>
              <a:rPr lang="da-DK" dirty="0" smtClean="0"/>
              <a:t> 2004: 202)</a:t>
            </a:r>
          </a:p>
          <a:p>
            <a:pPr marL="0" indent="0">
              <a:buNone/>
            </a:pPr>
            <a:endParaRPr lang="da-DK" dirty="0" smtClean="0"/>
          </a:p>
          <a:p>
            <a:pPr>
              <a:buFont typeface="Wingdings" pitchFamily="2" charset="2"/>
              <a:buChar char="Ø"/>
            </a:pPr>
            <a:r>
              <a:rPr lang="da-DK" dirty="0" smtClean="0"/>
              <a:t>Det er nærmest umuligt i dag at beskrive baskerne og </a:t>
            </a:r>
            <a:r>
              <a:rPr lang="da-DK" dirty="0"/>
              <a:t>B</a:t>
            </a:r>
            <a:r>
              <a:rPr lang="da-DK" dirty="0" smtClean="0"/>
              <a:t>askerlandet upolitisk og objektivt, fri for beskyldninger om partiskhed og forsøg på manipulation, fri for myter om oprindelse, sprog og (sand) identitet.</a:t>
            </a:r>
          </a:p>
          <a:p>
            <a:pPr>
              <a:buFont typeface="Wingdings" pitchFamily="2" charset="2"/>
              <a:buChar char="Ø"/>
            </a:pPr>
            <a:r>
              <a:rPr lang="da-DK" dirty="0" smtClean="0"/>
              <a:t>På den anden side er der vel ingen identitet, der kan konstrueres ud af ingenting. (</a:t>
            </a:r>
            <a:r>
              <a:rPr lang="da-DK" dirty="0" err="1" smtClean="0"/>
              <a:t>Rubio</a:t>
            </a:r>
            <a:r>
              <a:rPr lang="da-DK" dirty="0" smtClean="0"/>
              <a:t> </a:t>
            </a:r>
            <a:r>
              <a:rPr lang="da-DK" dirty="0" err="1" smtClean="0"/>
              <a:t>Pobes</a:t>
            </a:r>
            <a:r>
              <a:rPr lang="da-DK" dirty="0"/>
              <a:t> </a:t>
            </a:r>
            <a:r>
              <a:rPr lang="da-DK" dirty="0" smtClean="0"/>
              <a:t>2003: 25)</a:t>
            </a:r>
            <a:endParaRPr lang="da-DK" dirty="0"/>
          </a:p>
        </p:txBody>
      </p:sp>
    </p:spTree>
    <p:extLst>
      <p:ext uri="{BB962C8B-B14F-4D97-AF65-F5344CB8AC3E}">
        <p14:creationId xmlns:p14="http://schemas.microsoft.com/office/powerpoint/2010/main" val="1222960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Fortælling og historie</a:t>
            </a:r>
            <a:endParaRPr lang="da-DK"/>
          </a:p>
        </p:txBody>
      </p:sp>
      <p:sp>
        <p:nvSpPr>
          <p:cNvPr id="3" name="Pladsholder til indhold 2"/>
          <p:cNvSpPr>
            <a:spLocks noGrp="1"/>
          </p:cNvSpPr>
          <p:nvPr>
            <p:ph sz="quarter" idx="1"/>
          </p:nvPr>
        </p:nvSpPr>
        <p:spPr/>
        <p:txBody>
          <a:bodyPr>
            <a:normAutofit fontScale="85000" lnSpcReduction="20000"/>
          </a:bodyPr>
          <a:lstStyle/>
          <a:p>
            <a:pPr marL="0" indent="0">
              <a:buNone/>
            </a:pPr>
            <a:r>
              <a:rPr lang="da-DK" dirty="0" smtClean="0"/>
              <a:t>Historie:</a:t>
            </a:r>
          </a:p>
          <a:p>
            <a:pPr lvl="1"/>
            <a:r>
              <a:rPr lang="da-DK" dirty="0" smtClean="0"/>
              <a:t>”Noget” om fortiden.</a:t>
            </a:r>
          </a:p>
          <a:p>
            <a:pPr lvl="1"/>
            <a:r>
              <a:rPr lang="da-DK" dirty="0" smtClean="0"/>
              <a:t>”Noget” fortalt.</a:t>
            </a:r>
          </a:p>
          <a:p>
            <a:pPr marL="0" indent="0">
              <a:buNone/>
            </a:pPr>
            <a:endParaRPr lang="da-DK" dirty="0" smtClean="0"/>
          </a:p>
          <a:p>
            <a:pPr marL="0" indent="0">
              <a:buNone/>
            </a:pPr>
            <a:r>
              <a:rPr lang="da-DK" dirty="0" smtClean="0"/>
              <a:t>I modsætning til andre videnskaber kan historievidenskaben ikke afbilde, gengive eller beskrive sit emne på anden måde end ved en fortælling.</a:t>
            </a:r>
          </a:p>
          <a:p>
            <a:pPr marL="0" indent="0">
              <a:buNone/>
            </a:pPr>
            <a:endParaRPr lang="da-DK" dirty="0" smtClean="0"/>
          </a:p>
          <a:p>
            <a:pPr marL="0" indent="0">
              <a:buNone/>
            </a:pPr>
            <a:r>
              <a:rPr lang="da-DK" dirty="0" smtClean="0"/>
              <a:t>Fortællingen er det værktøj hvormed man strukturerer og bringer orden i de elementer man har til rådighed. Derved anlægges der altid et vist styrende synspunkt på fortiden.</a:t>
            </a:r>
            <a:endParaRPr lang="da-DK" dirty="0"/>
          </a:p>
        </p:txBody>
      </p:sp>
    </p:spTree>
    <p:extLst>
      <p:ext uri="{BB962C8B-B14F-4D97-AF65-F5344CB8AC3E}">
        <p14:creationId xmlns:p14="http://schemas.microsoft.com/office/powerpoint/2010/main" val="319288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dirty="0"/>
          </a:p>
        </p:txBody>
      </p:sp>
      <p:sp>
        <p:nvSpPr>
          <p:cNvPr id="4" name="AutoShape 2" descr="data:image/jpeg;base64,/9j/4AAQSkZJRgABAQAAAQABAAD/2wCEAAkGBwgHBgkIBwgKCgkLDRYPDQwMDRsUFRAWIB0iIiAdHx8kKDQsJCYxJx8fLT0tMTU3Ojo6Iys/RD84QzQ5OjcBCgoKDQwNGg8PGjclHyU3Nzc3Nzc3Nzc3Nzc3Nzc3Nzc3Nzc3Nzc3Nzc3Nzc3Nzc3Nzc3Nzc3Nzc3Nzc3Nzc3N//AABEIAIoAlAMBIgACEQEDEQH/xAAbAAEAAgMBAQAAAAAAAAAAAAAABAUBAgMGB//EAEIQAAIBAwMCAgYFCQUJAAAAAAECAwAEEQUSITFBE1EGIjJhcYEUkaGx0RUjM0JScpLB8BZDU2LxJDRVY3OUsuHi/8QAGgEBAAIDAQAAAAAAAAAAAAAAAAMEAQIGBf/EACkRAAICAQMDAwMFAAAAAAAAAAABAgMRBBIxIUFRBROBImGRFBUjMkL/2gAMAwEAAhEDEQA/APqtKUq8csKUpQClKUArG5o28VHKMBjIGcjyx36VmhrDWTaEnGWUSbDUlunWPb6xzyp4493UVZ15+x8T8qJGoztzIzgABVOQB8/5Gr+qkkk8I6HTzlOGZGaUpWpMKUpQClKUApSlAKUpQFHSlKvHLClKUApSlAKUpQGgE4mDWmBIFy3+YDtjv171bWNwLmASAYOSrDyI61C04BryQ85jiA/iP/zXWzLQahd27A4lPjxntjAUj5EZ+dVLH9R72ji1UmWNKx2rz2p6leprU1pBO0cSW0Ug8OxeclmZwclTwPVH21oWz0VK8jc67fw6r9EW4Ble9EEEBsW2ygKrMPFztB27m+R4OK7x+kok166s1uLRoQJI4VWQGXxI1BbIznByw6f3Z86A9PSvIj0mvYrCB54oGvEtpHuIwSiOwRWRlJzhGz15xyOoNTtSudX03T7ieW7tZmEeV227Ao+5Rwu47hgnyPA654A9BSqzR5rmYym4nkkAxtD2TQY6/tHmrOgFKUoCjpSlXjlhSlKAUpSgFKUoDpp4nN65TZ4OAHz1zg9P6HXvVvtGc1B0pfzcj4wGkOPgAB94NS7iXwYJJSM7FLY88DNU5/2Z0WmjtqidK4LaxJdyXSg+NJGsbNnqqliP/I1BGsKqDxreYOxGxQMb8+W7B475x86xHrMbOyG3uV2uy7mUAYUhSeTyMntmtSckzaXaTRskiEhpxcZBIIkGMMD26CsHSbM2kVqYvzcTb15O7dkknPXJyc+eT51Ft9dimjRvot5l0MgHg9BzjPxxxVpbyiaFJFyAwzg9R8aAhSaJp0skMktskjRW7Wy7+QYmABUjuOO9cv7PWBikjf6TIHTwwZLl2KLkHCknK8gdPIeVW1KAiWOnx2Rcxz3Uu/GfHuHkxjPTcTjrUulKAUpSgKJxLGMyQuqHoxH4VhHV+FOT5d6vTxXGa2iuOZY1bjqetTK59zzp+nR/yyqpUx9MTIKTzIPLIb7SM0XTEP6SaR/gdv3c1t7yK37fbnkh0rtd21vbgbZmRyMgOxbfj4/EV5/0h1a50ZoXNsskTe2FJY/AcffWr1Ne5Rz1ZFfpZ0rdLguqw7BVJPQcmqSy9KNOnhjNwzWsr5xDIPW+WOtRtS9LbG3me34LLjPr9RjOOOB+BqSU1F7e7Ia63OWEe4sEMdnCrEFtoLY8zya6zsixO0nsAEtxnjvXy/R/TPVL/Xik92iWKDLQhApYdOD1HXPXsK+lQJDLEsiFmVxuU7yc579ar2x9q11y55/J7tF9dqxHsVH5SlNzG1zZorojZDlgRwW6Y6eqmT2Ofca0bV2WJ5U0yJMlt25vaIVSei+ZAB74q9i4nkRT6oCnA7Hn+WK71qWDz/5Rt42KGwi9XCqEIJ9ZgNuNvDYJJHuNS9P1Fp2gi+irCroSNsqsBjsMdv8ASrMKA5YAZIAJ8/6zW1AKUrBYDOaAzWu4bsZGeuKrrjUDIu21BH/NYcY8wO/3fGoJgjJ3HO/vIGIY9DyRz2qSNbfUp262ut45PQVmqPfcqT4dwwXyYbvtJrFPakY/X1FlfiYrH4YlK5O4REBvd17Z/rGahs+rGRlRQE3e0VU8ZPTnywfjmrC9SWS2kjt2VJHG0O2Ttz348qqpLTUxDHD9IQiORG3+KVJVSvXg9gScnkmoy6dWl1dhtWFVYKSWwpGdowOvnmuTPrI3lYiSA20Arg8rjkn975Ct0tNU2sWufW2gKu/p7Wecfu/V9e0VrqayB2uQRn2C/GMLjt+/9YoBG91ieXUoGMaJkIqBucn2QMk8Y+2qjU9At9WEM/0l4rjwhs2uGVwOhx3HI6V6PTo7lLfbeOrS7icqSRjPFR7+wLYktzjBAaPAww3Ak898A1V1FLniUeUazrhZHbNZR871n0T1GO4RoVF3gMcw5Dpn3Hj+jXLTvQKYfm9SlJiB3fmjg8dM5GR3r6RHtjIRleN2yfznVj8e54+6usitgbMA55OKqW+pauur2oPa/OOvwVo+m0p5R84/sBMk0ksThyhyPGPtZOc8dwO33V7nQ7qO00OOO4lAktYR4gdtuOMjGe3kanQxfSCzP+h6Bf2sE5z7q7vaQPIkrwxtIg9RyoJX4HtV+i/VWVpXyz48k9dFVcnJLqze32mNWDh93rbgeD8PdWt1dw2oUzyBAxwCajtpcG9yjSxK5yUilZFz58Y5pHpypOkzXNzIyZ2iR8gZ4qXqTYiS4ZopkEkUiOh6MrZBrfIqBeWUZjmmgQrcGM4MTFCx5Izjrz5561BtLy5hYPMbuW0EZMsk1uEZW9wwDtHOeD25pkKOVlF9UHVW/wBnEfOJGCnyx1OfiBj51garZlwBL6pO0SFSEJ8g3Qn51Gu736ZARaQTTIGB8ZANpKtyBkgnp299ZTWTScJODSOdK0hkWWNWXuPq91b1eXBzDTT6ilKUMF5UW7sxcvGd20A4fj217r8yB9tSqVROpKVdIuQH3XpJYsR6pwoKgY6+YJ+dS7aylivWnaYFCm3wwuBnjnr7j9dT6UAoaUoDSSOORCjorIRgqRkGqeQB1fxCypHIG8IkZ2huc8dMZ+oc5rtLHqC3dw8bFoWJ2KGGV9RQMZHdt3Xy9/EeaPVXtfWVHmCgrwnte8HjjHb9r3VDbVvx9jKZcxBFRQowO3NdKpZk1dbaVopC0/8AdrhMA89eOnsjr51b7sdAT7qmMG9KUoDBApis0oDRokeMxuishGCpGQR8Kw6AxsqnacEAgdKxLOkKb5WCqO5quub2SbKRKY0PVjwx+Hl8etZUW+CK26FazJkWEbQykksGIYkk5IOM8/CulYRQowoAA6AVmriWEc7OW6TYpSlZNS8pSlUTqRSlKAg6vqH5Ntkm8F5i8qxKisq5LHA5YgCoUuuPDFE0unyrLNN4UUXjxesdpbO7dgcA8Zz7qk67pp1S0jgDQjZMkpE8XiI205wVyKhPos5tVhj/ACWiCQs0IsfzMgOOqbvayOGz8qA6fluV5YoYNJu3mdHdo2KRlNrbf1mwcnoRkEc1uNftjNp8YjnxeruDbOIuQBvI4BJOBUW19FrRJITdpBcpFE6LE0PqIWcN6gJO1RjAFLz0Xgu5rqc3FxFK6xrb+BK8aQLHzGNgIVsPubkd8UBka5I93K6MgtoLlbaSFoj4pLSGMOG3Y2lvd+q3erCz1aC61K6sUSVXt/12XCyYxu2nvtJAPvNV116OmeK3KXXh3EN547SCPiRDN4pjIz54wexGe5FZ0/0bSwntLqK7uTcxNI07PK7JN4nMmELELl8Nx0xigPQ0rA6VxvJHigZ4kLuBwB9/y60MN4WTaaeKBd00ioP8xxUR9SQkCKKR89yNoH18/ZVfHtfEoO5n9YueprpU8avJ5VvqEs4ghIzTTeLKFBAwoBztH/ulKVMopcHnzslOW6QpSlZNBSlKAu81mqTV57jTo7u9nvYbSzUK3iykYj6A5yCMH+uvEC19PfRZYFW49JdMeQEgsJ15GePsxVE6k9TkUzXjb/0y9GrqaIWnpJYE42mNbvbvy6HHHchWGffVrpFwlsZPpd7G5IAyZi2Tlj36cFR8qAvScUBql1i8iuIFS0uo1kOcSibb4fHBx35/nXTS7a6ju/GkJ8BlfYPGZsAkbRg+WDz76At6UpQClKxQAnjmqK9xfS7mJMSN6gDHBx3Pnz9gFS9RnLyfR0b1cZkx5Hov8/8AWowGKmqh3Z5mu1OP44/IFKUqweSKUrGSX2IrO5Gdqj7/ACrDeDaMXJ4Rmlah8ErJhHB2lSRnNYORITs3qR08Qpg+fA5rGe6NlX9WJdDelcXkZXPhRSMp5w/BX3e/40rGTd0tPBfXEEN1C0NxFHLE3tJIoZT8Qag/2f0X/hGn/wDap+FWVKqHRFaNA0YEEaTYAjnItk/Cpn0W3/wIv4BXalAcfolv/gRfwCuoAAAAwBWaUApSlAK43MohgeUjIRScV2qPf/7lP/02+6hh8FSgIHrnc5OWbzNbUpV5LBzMm28sUpShqayZKHbjdjjNSrG4SOQQ+GI0YEh2fJY8dff+FRzWNobIYAgjkEVHOO5FnTXuqXRErU2TcsQRC7jLtjkKD+P86jDpzzXG3/RZ95H1HiuwpCOENVc7LBSlKkKx/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data:image/jpeg;base64,/9j/4AAQSkZJRgABAQAAAQABAAD/2wCEAAkGBwgHBgkIBwgKCgkLDRYPDQwMDRsUFRAWIB0iIiAdHx8kKDQsJCYxJx8fLT0tMTU3Ojo6Iys/RD84QzQ5OjcBCgoKDQwNGg8PGjclHyU3Nzc3Nzc3Nzc3Nzc3Nzc3Nzc3Nzc3Nzc3Nzc3Nzc3Nzc3Nzc3Nzc3Nzc3Nzc3Nzc3N//AABEIAIoAlAMBIgACEQEDEQH/xAAbAAEAAgMBAQAAAAAAAAAAAAAABAUBAgMGB//EAEIQAAIBAwMCAgYFCQUJAAAAAAECAwAEEQUSITFBE1EGIjJhcYEUkaGx0RUjM0JScpLB8BZDU2LxJDRVY3OUsuHi/8QAGgEBAAIDAQAAAAAAAAAAAAAAAAMEAQIGBf/EACkRAAICAQMDAwMFAAAAAAAAAAABAgMRBBIxIUFRBROBImGRFBUjMkL/2gAMAwEAAhEDEQA/APqtKUq8csKUpQClKUArG5o28VHKMBjIGcjyx36VmhrDWTaEnGWUSbDUlunWPb6xzyp4493UVZ15+x8T8qJGoztzIzgABVOQB8/5Gr+qkkk8I6HTzlOGZGaUpWpMKUpQClKUApSlAKUpQFHSlKvHLClKUApSlAKUpQGgE4mDWmBIFy3+YDtjv171bWNwLmASAYOSrDyI61C04BryQ85jiA/iP/zXWzLQahd27A4lPjxntjAUj5EZ+dVLH9R72ji1UmWNKx2rz2p6leprU1pBO0cSW0Ug8OxeclmZwclTwPVH21oWz0VK8jc67fw6r9EW4Ble9EEEBsW2ygKrMPFztB27m+R4OK7x+kok166s1uLRoQJI4VWQGXxI1BbIznByw6f3Z86A9PSvIj0mvYrCB54oGvEtpHuIwSiOwRWRlJzhGz15xyOoNTtSudX03T7ieW7tZmEeV227Ao+5Rwu47hgnyPA654A9BSqzR5rmYym4nkkAxtD2TQY6/tHmrOgFKUoCjpSlXjlhSlKAUpSgFKUoDpp4nN65TZ4OAHz1zg9P6HXvVvtGc1B0pfzcj4wGkOPgAB94NS7iXwYJJSM7FLY88DNU5/2Z0WmjtqidK4LaxJdyXSg+NJGsbNnqqliP/I1BGsKqDxreYOxGxQMb8+W7B475x86xHrMbOyG3uV2uy7mUAYUhSeTyMntmtSckzaXaTRskiEhpxcZBIIkGMMD26CsHSbM2kVqYvzcTb15O7dkknPXJyc+eT51Ft9dimjRvot5l0MgHg9BzjPxxxVpbyiaFJFyAwzg9R8aAhSaJp0skMktskjRW7Wy7+QYmABUjuOO9cv7PWBikjf6TIHTwwZLl2KLkHCknK8gdPIeVW1KAiWOnx2Rcxz3Uu/GfHuHkxjPTcTjrUulKAUpSgKJxLGMyQuqHoxH4VhHV+FOT5d6vTxXGa2iuOZY1bjqetTK59zzp+nR/yyqpUx9MTIKTzIPLIb7SM0XTEP6SaR/gdv3c1t7yK37fbnkh0rtd21vbgbZmRyMgOxbfj4/EV5/0h1a50ZoXNsskTe2FJY/AcffWr1Ne5Rz1ZFfpZ0rdLguqw7BVJPQcmqSy9KNOnhjNwzWsr5xDIPW+WOtRtS9LbG3me34LLjPr9RjOOOB+BqSU1F7e7Ia63OWEe4sEMdnCrEFtoLY8zya6zsixO0nsAEtxnjvXy/R/TPVL/Xik92iWKDLQhApYdOD1HXPXsK+lQJDLEsiFmVxuU7yc579ar2x9q11y55/J7tF9dqxHsVH5SlNzG1zZorojZDlgRwW6Y6eqmT2Ofca0bV2WJ5U0yJMlt25vaIVSei+ZAB74q9i4nkRT6oCnA7Hn+WK71qWDz/5Rt42KGwi9XCqEIJ9ZgNuNvDYJJHuNS9P1Fp2gi+irCroSNsqsBjsMdv8ASrMKA5YAZIAJ8/6zW1AKUrBYDOaAzWu4bsZGeuKrrjUDIu21BH/NYcY8wO/3fGoJgjJ3HO/vIGIY9DyRz2qSNbfUp262ut45PQVmqPfcqT4dwwXyYbvtJrFPakY/X1FlfiYrH4YlK5O4REBvd17Z/rGahs+rGRlRQE3e0VU8ZPTnywfjmrC9SWS2kjt2VJHG0O2Ttz348qqpLTUxDHD9IQiORG3+KVJVSvXg9gScnkmoy6dWl1dhtWFVYKSWwpGdowOvnmuTPrI3lYiSA20Arg8rjkn975Ct0tNU2sWufW2gKu/p7Wecfu/V9e0VrqayB2uQRn2C/GMLjt+/9YoBG91ieXUoGMaJkIqBucn2QMk8Y+2qjU9At9WEM/0l4rjwhs2uGVwOhx3HI6V6PTo7lLfbeOrS7icqSRjPFR7+wLYktzjBAaPAww3Ak898A1V1FLniUeUazrhZHbNZR871n0T1GO4RoVF3gMcw5Dpn3Hj+jXLTvQKYfm9SlJiB3fmjg8dM5GR3r6RHtjIRleN2yfznVj8e54+6usitgbMA55OKqW+pauur2oPa/OOvwVo+m0p5R84/sBMk0ksThyhyPGPtZOc8dwO33V7nQ7qO00OOO4lAktYR4gdtuOMjGe3kanQxfSCzP+h6Bf2sE5z7q7vaQPIkrwxtIg9RyoJX4HtV+i/VWVpXyz48k9dFVcnJLqze32mNWDh93rbgeD8PdWt1dw2oUzyBAxwCajtpcG9yjSxK5yUilZFz58Y5pHpypOkzXNzIyZ2iR8gZ4qXqTYiS4ZopkEkUiOh6MrZBrfIqBeWUZjmmgQrcGM4MTFCx5Izjrz5561BtLy5hYPMbuW0EZMsk1uEZW9wwDtHOeD25pkKOVlF9UHVW/wBnEfOJGCnyx1OfiBj51garZlwBL6pO0SFSEJ8g3Qn51Gu736ZARaQTTIGB8ZANpKtyBkgnp299ZTWTScJODSOdK0hkWWNWXuPq91b1eXBzDTT6ilKUMF5UW7sxcvGd20A4fj217r8yB9tSqVROpKVdIuQH3XpJYsR6pwoKgY6+YJ+dS7aylivWnaYFCm3wwuBnjnr7j9dT6UAoaUoDSSOORCjorIRgqRkGqeQB1fxCypHIG8IkZ2huc8dMZ+oc5rtLHqC3dw8bFoWJ2KGGV9RQMZHdt3Xy9/EeaPVXtfWVHmCgrwnte8HjjHb9r3VDbVvx9jKZcxBFRQowO3NdKpZk1dbaVopC0/8AdrhMA89eOnsjr51b7sdAT7qmMG9KUoDBApis0oDRokeMxuishGCpGQR8Kw6AxsqnacEAgdKxLOkKb5WCqO5quub2SbKRKY0PVjwx+Hl8etZUW+CK26FazJkWEbQykksGIYkk5IOM8/CulYRQowoAA6AVmriWEc7OW6TYpSlZNS8pSlUTqRSlKAg6vqH5Ntkm8F5i8qxKisq5LHA5YgCoUuuPDFE0unyrLNN4UUXjxesdpbO7dgcA8Zz7qk67pp1S0jgDQjZMkpE8XiI205wVyKhPos5tVhj/ACWiCQs0IsfzMgOOqbvayOGz8qA6fluV5YoYNJu3mdHdo2KRlNrbf1mwcnoRkEc1uNftjNp8YjnxeruDbOIuQBvI4BJOBUW19FrRJITdpBcpFE6LE0PqIWcN6gJO1RjAFLz0Xgu5rqc3FxFK6xrb+BK8aQLHzGNgIVsPubkd8UBka5I93K6MgtoLlbaSFoj4pLSGMOG3Y2lvd+q3erCz1aC61K6sUSVXt/12XCyYxu2nvtJAPvNV116OmeK3KXXh3EN547SCPiRDN4pjIz54wexGe5FZ0/0bSwntLqK7uTcxNI07PK7JN4nMmELELl8Nx0xigPQ0rA6VxvJHigZ4kLuBwB9/y60MN4WTaaeKBd00ioP8xxUR9SQkCKKR89yNoH18/ZVfHtfEoO5n9YueprpU8avJ5VvqEs4ghIzTTeLKFBAwoBztH/ulKVMopcHnzslOW6QpSlZNBSlKAu81mqTV57jTo7u9nvYbSzUK3iykYj6A5yCMH+uvEC19PfRZYFW49JdMeQEgsJ15GePsxVE6k9TkUzXjb/0y9GrqaIWnpJYE42mNbvbvy6HHHchWGffVrpFwlsZPpd7G5IAyZi2Tlj36cFR8qAvScUBql1i8iuIFS0uo1kOcSibb4fHBx35/nXTS7a6ju/GkJ8BlfYPGZsAkbRg+WDz76At6UpQClKxQAnjmqK9xfS7mJMSN6gDHBx3Pnz9gFS9RnLyfR0b1cZkx5Hov8/8AWowGKmqh3Z5mu1OP44/IFKUqweSKUrGSX2IrO5Gdqj7/ACrDeDaMXJ4Rmlah8ErJhHB2lSRnNYORITs3qR08Qpg+fA5rGe6NlX9WJdDelcXkZXPhRSMp5w/BX3e/40rGTd0tPBfXEEN1C0NxFHLE3tJIoZT8Qag/2f0X/hGn/wDap+FWVKqHRFaNA0YEEaTYAjnItk/Cpn0W3/wIv4BXalAcfolv/gRfwCuoAAAAwBWaUApSlAK43MohgeUjIRScV2qPf/7lP/02+6hh8FSgIHrnc5OWbzNbUpV5LBzMm28sUpShqayZKHbjdjjNSrG4SOQQ+GI0YEh2fJY8dff+FRzWNobIYAgjkEVHOO5FnTXuqXRErU2TcsQRC7jLtjkKD+P86jDpzzXG3/RZ95H1HiuwpCOENVc7LBSlKkKx/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54" name="Picture 6" descr="https://encrypted-tbn2.gstatic.com/images?q=tbn:ANd9GcRqmZENXvguRLPBcmG1dTW1CUVj4vI_8V68PjBWHXjzpbZfCNbEt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6984776" cy="396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16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dirty="0"/>
          </a:p>
        </p:txBody>
      </p:sp>
      <p:pic>
        <p:nvPicPr>
          <p:cNvPr id="3074" name="Picture 2" descr="https://encrypted-tbn2.gstatic.com/images?q=tbn:ANd9GcT4oybu1hD-FzSFZbwX8Tv1TcPU0bzq-qAdnH_E0O-C6p9kKFgR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684076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54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1026" name="Picture 2" descr="E:\Euskal_Herriko_kolore_map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282" y="-28570"/>
            <a:ext cx="81159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301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92088"/>
          </a:xfrm>
        </p:spPr>
        <p:txBody>
          <a:bodyPr>
            <a:normAutofit/>
          </a:bodyPr>
          <a:lstStyle/>
          <a:p>
            <a:r>
              <a:rPr lang="da-DK" sz="2800" dirty="0" smtClean="0"/>
              <a:t>Territorium og indbyggere</a:t>
            </a:r>
            <a:endParaRPr lang="da-DK" sz="2800" dirty="0"/>
          </a:p>
        </p:txBody>
      </p:sp>
      <p:sp>
        <p:nvSpPr>
          <p:cNvPr id="3" name="Content Placeholder 2"/>
          <p:cNvSpPr>
            <a:spLocks noGrp="1"/>
          </p:cNvSpPr>
          <p:nvPr>
            <p:ph idx="1"/>
          </p:nvPr>
        </p:nvSpPr>
        <p:spPr>
          <a:xfrm>
            <a:off x="457200" y="1196752"/>
            <a:ext cx="8229600" cy="5400600"/>
          </a:xfrm>
        </p:spPr>
        <p:txBody>
          <a:bodyPr>
            <a:normAutofit fontScale="32500" lnSpcReduction="20000"/>
          </a:bodyPr>
          <a:lstStyle/>
          <a:p>
            <a:pPr marL="0" indent="0">
              <a:buNone/>
            </a:pPr>
            <a:r>
              <a:rPr lang="da-DK" sz="4300" dirty="0" smtClean="0"/>
              <a:t>Det spanske Baskerland består af 3 provinser, der udgør den autonome region (</a:t>
            </a:r>
            <a:r>
              <a:rPr lang="da-DK" sz="4300" dirty="0" err="1" smtClean="0"/>
              <a:t>Comunidad</a:t>
            </a:r>
            <a:r>
              <a:rPr lang="da-DK" sz="4300" dirty="0" smtClean="0"/>
              <a:t> </a:t>
            </a:r>
            <a:r>
              <a:rPr lang="da-DK" sz="4300" dirty="0" err="1" smtClean="0"/>
              <a:t>Autónoma</a:t>
            </a:r>
            <a:r>
              <a:rPr lang="da-DK" sz="4300" dirty="0" smtClean="0"/>
              <a:t> del </a:t>
            </a:r>
            <a:r>
              <a:rPr lang="da-DK" sz="4300" dirty="0" err="1" smtClean="0"/>
              <a:t>País</a:t>
            </a:r>
            <a:r>
              <a:rPr lang="da-DK" sz="4300" dirty="0" smtClean="0"/>
              <a:t> Vasco [CAPV]:</a:t>
            </a:r>
          </a:p>
          <a:p>
            <a:pPr>
              <a:buFont typeface="Wingdings" pitchFamily="2" charset="2"/>
              <a:buChar char="§"/>
            </a:pPr>
            <a:r>
              <a:rPr lang="da-DK" sz="4300" dirty="0" err="1"/>
              <a:t>V</a:t>
            </a:r>
            <a:r>
              <a:rPr lang="da-DK" sz="4300" dirty="0" err="1" smtClean="0"/>
              <a:t>iscaya</a:t>
            </a:r>
            <a:endParaRPr lang="da-DK" sz="4300" dirty="0" smtClean="0"/>
          </a:p>
          <a:p>
            <a:pPr>
              <a:buFont typeface="Wingdings" pitchFamily="2" charset="2"/>
              <a:buChar char="§"/>
            </a:pPr>
            <a:r>
              <a:rPr lang="da-DK" sz="4300" dirty="0" err="1" smtClean="0"/>
              <a:t>Alava</a:t>
            </a:r>
            <a:endParaRPr lang="da-DK" sz="4300" dirty="0" smtClean="0"/>
          </a:p>
          <a:p>
            <a:pPr>
              <a:buFont typeface="Wingdings" pitchFamily="2" charset="2"/>
              <a:buChar char="§"/>
            </a:pPr>
            <a:r>
              <a:rPr lang="da-DK" sz="4300" dirty="0" err="1" smtClean="0"/>
              <a:t>Guipúzcoa</a:t>
            </a:r>
            <a:endParaRPr lang="da-DK" sz="4300" dirty="0" smtClean="0"/>
          </a:p>
          <a:p>
            <a:pPr marL="0" indent="0">
              <a:buNone/>
            </a:pPr>
            <a:r>
              <a:rPr lang="da-DK" sz="4300" dirty="0" smtClean="0"/>
              <a:t>Indbyggere i alt: 2.155.546</a:t>
            </a:r>
          </a:p>
          <a:p>
            <a:pPr marL="0" indent="0">
              <a:buNone/>
            </a:pPr>
            <a:r>
              <a:rPr lang="da-DK" sz="4300" dirty="0" smtClean="0"/>
              <a:t>Areal: 7.234 km</a:t>
            </a:r>
            <a:r>
              <a:rPr lang="da-DK" sz="4300" baseline="30000" dirty="0" smtClean="0"/>
              <a:t>2</a:t>
            </a:r>
            <a:endParaRPr lang="da-DK" sz="4300" dirty="0"/>
          </a:p>
          <a:p>
            <a:pPr marL="0" indent="0">
              <a:buNone/>
            </a:pPr>
            <a:endParaRPr lang="da-DK" sz="4300" dirty="0" smtClean="0"/>
          </a:p>
          <a:p>
            <a:pPr marL="0" indent="0">
              <a:buNone/>
            </a:pPr>
            <a:r>
              <a:rPr lang="da-DK" sz="4300" dirty="0" smtClean="0"/>
              <a:t>Provinsen </a:t>
            </a:r>
            <a:r>
              <a:rPr lang="da-DK" sz="4300" dirty="0" err="1" smtClean="0"/>
              <a:t>Navarra</a:t>
            </a:r>
            <a:r>
              <a:rPr lang="da-DK" sz="4300" dirty="0" smtClean="0"/>
              <a:t>, der i dag har status af selvstændigt autonomi (</a:t>
            </a:r>
            <a:r>
              <a:rPr lang="da-DK" sz="4300" dirty="0" err="1" smtClean="0"/>
              <a:t>Comunidad</a:t>
            </a:r>
            <a:r>
              <a:rPr lang="da-DK" sz="4300" dirty="0" smtClean="0"/>
              <a:t> </a:t>
            </a:r>
            <a:r>
              <a:rPr lang="da-DK" sz="4300" dirty="0" err="1" smtClean="0"/>
              <a:t>Foral</a:t>
            </a:r>
            <a:r>
              <a:rPr lang="da-DK" sz="4300" dirty="0" smtClean="0"/>
              <a:t> de </a:t>
            </a:r>
            <a:r>
              <a:rPr lang="da-DK" sz="4300" dirty="0" err="1" smtClean="0"/>
              <a:t>Navarra</a:t>
            </a:r>
            <a:r>
              <a:rPr lang="da-DK" sz="4300" dirty="0" smtClean="0"/>
              <a:t> [CFN], har stærke historiske bånd til (er en del af) Baskerlandet.</a:t>
            </a:r>
          </a:p>
          <a:p>
            <a:pPr marL="0" indent="0">
              <a:buNone/>
            </a:pPr>
            <a:endParaRPr lang="da-DK" sz="4300" dirty="0"/>
          </a:p>
          <a:p>
            <a:pPr marL="0" indent="0">
              <a:buNone/>
            </a:pPr>
            <a:r>
              <a:rPr lang="da-DK" sz="4300" dirty="0" smtClean="0"/>
              <a:t>Indbyggere i alt: 600.000</a:t>
            </a:r>
            <a:endParaRPr lang="da-DK" sz="4300" dirty="0"/>
          </a:p>
          <a:p>
            <a:pPr marL="0" indent="0">
              <a:buNone/>
            </a:pPr>
            <a:r>
              <a:rPr lang="da-DK" sz="4300" dirty="0" smtClean="0"/>
              <a:t>Areal: 10.391 km</a:t>
            </a:r>
            <a:r>
              <a:rPr lang="da-DK" sz="4300" baseline="30000" dirty="0" smtClean="0"/>
              <a:t>2</a:t>
            </a:r>
            <a:endParaRPr lang="da-DK" sz="4300" dirty="0" smtClean="0"/>
          </a:p>
          <a:p>
            <a:pPr marL="0" indent="0">
              <a:buNone/>
            </a:pPr>
            <a:endParaRPr lang="da-DK" sz="4300" dirty="0"/>
          </a:p>
          <a:p>
            <a:pPr marL="0" indent="0">
              <a:buNone/>
            </a:pPr>
            <a:r>
              <a:rPr lang="da-DK" sz="4300" dirty="0" smtClean="0"/>
              <a:t>CAPV og CFN kaldes tilsammen på baskisk (</a:t>
            </a:r>
            <a:r>
              <a:rPr lang="da-DK" sz="4300" dirty="0" err="1" smtClean="0"/>
              <a:t>euskara</a:t>
            </a:r>
            <a:r>
              <a:rPr lang="da-DK" sz="4300" dirty="0" smtClean="0"/>
              <a:t>) ”</a:t>
            </a:r>
            <a:r>
              <a:rPr lang="da-DK" sz="4300" dirty="0" err="1" smtClean="0"/>
              <a:t>Hegoalde</a:t>
            </a:r>
            <a:r>
              <a:rPr lang="da-DK" sz="4300" dirty="0" smtClean="0"/>
              <a:t>”.</a:t>
            </a:r>
          </a:p>
          <a:p>
            <a:pPr marL="0" indent="0">
              <a:buNone/>
            </a:pPr>
            <a:endParaRPr lang="da-DK" sz="4300" dirty="0"/>
          </a:p>
          <a:p>
            <a:pPr marL="0" indent="0">
              <a:buNone/>
            </a:pPr>
            <a:r>
              <a:rPr lang="da-DK" sz="4300" dirty="0" smtClean="0"/>
              <a:t>Det franske Baskerland, ”</a:t>
            </a:r>
            <a:r>
              <a:rPr lang="da-DK" sz="4300" dirty="0" err="1" smtClean="0"/>
              <a:t>Iparralde</a:t>
            </a:r>
            <a:r>
              <a:rPr lang="da-DK" sz="4300" dirty="0" smtClean="0"/>
              <a:t>”, består ligeledes af 3 provinser:</a:t>
            </a:r>
          </a:p>
          <a:p>
            <a:pPr>
              <a:buFont typeface="Wingdings" pitchFamily="2" charset="2"/>
              <a:buChar char="§"/>
            </a:pPr>
            <a:r>
              <a:rPr lang="da-DK" sz="4300" dirty="0" err="1" smtClean="0"/>
              <a:t>Lapurdi</a:t>
            </a:r>
            <a:endParaRPr lang="da-DK" sz="4300" dirty="0" smtClean="0"/>
          </a:p>
          <a:p>
            <a:pPr>
              <a:buFont typeface="Wingdings" pitchFamily="2" charset="2"/>
              <a:buChar char="§"/>
            </a:pPr>
            <a:r>
              <a:rPr lang="da-DK" sz="4300" dirty="0" err="1" smtClean="0"/>
              <a:t>Baja</a:t>
            </a:r>
            <a:r>
              <a:rPr lang="da-DK" sz="4300" dirty="0" smtClean="0"/>
              <a:t> </a:t>
            </a:r>
            <a:r>
              <a:rPr lang="da-DK" sz="4300" dirty="0" err="1" smtClean="0"/>
              <a:t>Navarra</a:t>
            </a:r>
            <a:endParaRPr lang="da-DK" sz="4300" dirty="0" smtClean="0"/>
          </a:p>
          <a:p>
            <a:pPr>
              <a:buFont typeface="Wingdings" pitchFamily="2" charset="2"/>
              <a:buChar char="§"/>
            </a:pPr>
            <a:r>
              <a:rPr lang="da-DK" sz="4300" dirty="0" smtClean="0"/>
              <a:t>Sola</a:t>
            </a:r>
          </a:p>
          <a:p>
            <a:pPr marL="0" indent="0">
              <a:buNone/>
            </a:pPr>
            <a:r>
              <a:rPr lang="da-DK" sz="4300" dirty="0" smtClean="0"/>
              <a:t>Indbyggere i alt: 260.000</a:t>
            </a:r>
          </a:p>
          <a:p>
            <a:pPr marL="0" indent="0">
              <a:buNone/>
            </a:pPr>
            <a:r>
              <a:rPr lang="da-DK" sz="4300" dirty="0" smtClean="0"/>
              <a:t>Areal: 2.995 km</a:t>
            </a:r>
            <a:r>
              <a:rPr lang="da-DK" sz="4300" baseline="30000" dirty="0" smtClean="0"/>
              <a:t>2</a:t>
            </a:r>
          </a:p>
          <a:p>
            <a:pPr marL="0" indent="0">
              <a:buNone/>
            </a:pPr>
            <a:endParaRPr lang="da-DK" sz="4300" baseline="30000" dirty="0"/>
          </a:p>
          <a:p>
            <a:pPr marL="0" indent="0">
              <a:buNone/>
            </a:pPr>
            <a:r>
              <a:rPr lang="da-DK" sz="4300" dirty="0" smtClean="0"/>
              <a:t>Hele Baskerlandet, </a:t>
            </a:r>
            <a:r>
              <a:rPr lang="da-DK" sz="4300" dirty="0" err="1" smtClean="0"/>
              <a:t>Hegoalde</a:t>
            </a:r>
            <a:r>
              <a:rPr lang="da-DK" sz="4300" dirty="0" smtClean="0"/>
              <a:t> + </a:t>
            </a:r>
            <a:r>
              <a:rPr lang="da-DK" sz="4300" dirty="0" err="1" smtClean="0"/>
              <a:t>Iparralde</a:t>
            </a:r>
            <a:r>
              <a:rPr lang="da-DK" sz="4300" dirty="0" smtClean="0"/>
              <a:t>, kaldes </a:t>
            </a:r>
            <a:r>
              <a:rPr lang="da-DK" sz="4300" dirty="0" err="1" smtClean="0"/>
              <a:t>Euskal</a:t>
            </a:r>
            <a:r>
              <a:rPr lang="da-DK" sz="4300" dirty="0" smtClean="0"/>
              <a:t> </a:t>
            </a:r>
            <a:r>
              <a:rPr lang="da-DK" sz="4300" dirty="0" err="1" smtClean="0"/>
              <a:t>Herria</a:t>
            </a:r>
            <a:endParaRPr lang="da-DK" sz="4300" dirty="0" smtClean="0"/>
          </a:p>
          <a:p>
            <a:pPr marL="0" indent="0">
              <a:buNone/>
            </a:pPr>
            <a:endParaRPr lang="da-DK" dirty="0"/>
          </a:p>
        </p:txBody>
      </p:sp>
    </p:spTree>
    <p:extLst>
      <p:ext uri="{BB962C8B-B14F-4D97-AF65-F5344CB8AC3E}">
        <p14:creationId xmlns:p14="http://schemas.microsoft.com/office/powerpoint/2010/main" val="129347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Identitetsdannelse: byggesten, proces, formål og aktører </a:t>
            </a:r>
            <a:endParaRPr lang="da-DK" dirty="0"/>
          </a:p>
        </p:txBody>
      </p:sp>
      <p:sp>
        <p:nvSpPr>
          <p:cNvPr id="3" name="Content Placeholder 2"/>
          <p:cNvSpPr>
            <a:spLocks noGrp="1"/>
          </p:cNvSpPr>
          <p:nvPr>
            <p:ph idx="1"/>
          </p:nvPr>
        </p:nvSpPr>
        <p:spPr/>
        <p:txBody>
          <a:bodyPr>
            <a:normAutofit fontScale="85000" lnSpcReduction="10000"/>
          </a:bodyPr>
          <a:lstStyle/>
          <a:p>
            <a:pPr marL="0" indent="0">
              <a:buNone/>
            </a:pPr>
            <a:r>
              <a:rPr lang="da-DK" dirty="0" smtClean="0"/>
              <a:t>It is </a:t>
            </a:r>
            <a:r>
              <a:rPr lang="da-DK" dirty="0" err="1" smtClean="0"/>
              <a:t>easy</a:t>
            </a:r>
            <a:r>
              <a:rPr lang="da-DK" dirty="0" smtClean="0"/>
              <a:t> to </a:t>
            </a:r>
            <a:r>
              <a:rPr lang="da-DK" dirty="0" err="1" smtClean="0"/>
              <a:t>agree</a:t>
            </a:r>
            <a:r>
              <a:rPr lang="da-DK" dirty="0" smtClean="0"/>
              <a:t> on the </a:t>
            </a:r>
            <a:r>
              <a:rPr lang="da-DK" dirty="0" err="1" smtClean="0"/>
              <a:t>fact</a:t>
            </a:r>
            <a:r>
              <a:rPr lang="da-DK" dirty="0" smtClean="0"/>
              <a:t> </a:t>
            </a:r>
            <a:r>
              <a:rPr lang="da-DK" dirty="0" err="1" smtClean="0"/>
              <a:t>that</a:t>
            </a:r>
            <a:r>
              <a:rPr lang="da-DK" dirty="0" smtClean="0"/>
              <a:t>, from a </a:t>
            </a:r>
            <a:r>
              <a:rPr lang="da-DK" dirty="0" err="1" smtClean="0"/>
              <a:t>sociological</a:t>
            </a:r>
            <a:r>
              <a:rPr lang="da-DK" dirty="0" smtClean="0"/>
              <a:t> </a:t>
            </a:r>
            <a:r>
              <a:rPr lang="da-DK" dirty="0" err="1" smtClean="0"/>
              <a:t>perspective</a:t>
            </a:r>
            <a:r>
              <a:rPr lang="da-DK" dirty="0" smtClean="0"/>
              <a:t>, all </a:t>
            </a:r>
            <a:r>
              <a:rPr lang="da-DK" dirty="0" err="1" smtClean="0"/>
              <a:t>identities</a:t>
            </a:r>
            <a:r>
              <a:rPr lang="da-DK" dirty="0" smtClean="0"/>
              <a:t> </a:t>
            </a:r>
            <a:r>
              <a:rPr lang="da-DK" dirty="0" err="1" smtClean="0"/>
              <a:t>are</a:t>
            </a:r>
            <a:r>
              <a:rPr lang="da-DK" dirty="0" smtClean="0"/>
              <a:t> </a:t>
            </a:r>
            <a:r>
              <a:rPr lang="da-DK" dirty="0" err="1" smtClean="0"/>
              <a:t>constructed</a:t>
            </a:r>
            <a:r>
              <a:rPr lang="da-DK" dirty="0" smtClean="0"/>
              <a:t>. The real </a:t>
            </a:r>
            <a:r>
              <a:rPr lang="da-DK" dirty="0" err="1" smtClean="0"/>
              <a:t>issue</a:t>
            </a:r>
            <a:r>
              <a:rPr lang="da-DK" dirty="0" smtClean="0"/>
              <a:t> is </a:t>
            </a:r>
            <a:r>
              <a:rPr lang="da-DK" dirty="0" err="1" smtClean="0"/>
              <a:t>how</a:t>
            </a:r>
            <a:r>
              <a:rPr lang="da-DK" dirty="0" smtClean="0"/>
              <a:t>, from </a:t>
            </a:r>
            <a:r>
              <a:rPr lang="da-DK" dirty="0" err="1" smtClean="0"/>
              <a:t>what</a:t>
            </a:r>
            <a:r>
              <a:rPr lang="da-DK" dirty="0" smtClean="0"/>
              <a:t>, by </a:t>
            </a:r>
            <a:r>
              <a:rPr lang="da-DK" dirty="0" err="1" smtClean="0"/>
              <a:t>whom</a:t>
            </a:r>
            <a:r>
              <a:rPr lang="da-DK" dirty="0" smtClean="0"/>
              <a:t>, and for </a:t>
            </a:r>
            <a:r>
              <a:rPr lang="da-DK" dirty="0" err="1" smtClean="0"/>
              <a:t>what</a:t>
            </a:r>
            <a:r>
              <a:rPr lang="da-DK" dirty="0" smtClean="0"/>
              <a:t>. The </a:t>
            </a:r>
            <a:r>
              <a:rPr lang="da-DK" dirty="0" err="1" smtClean="0"/>
              <a:t>construction</a:t>
            </a:r>
            <a:r>
              <a:rPr lang="da-DK" dirty="0" smtClean="0"/>
              <a:t> of </a:t>
            </a:r>
            <a:r>
              <a:rPr lang="da-DK" dirty="0" err="1" smtClean="0"/>
              <a:t>identities</a:t>
            </a:r>
            <a:r>
              <a:rPr lang="da-DK" dirty="0" smtClean="0"/>
              <a:t> </a:t>
            </a:r>
            <a:r>
              <a:rPr lang="da-DK" dirty="0" err="1" smtClean="0"/>
              <a:t>uses</a:t>
            </a:r>
            <a:r>
              <a:rPr lang="da-DK" dirty="0" smtClean="0"/>
              <a:t> </a:t>
            </a:r>
            <a:r>
              <a:rPr lang="da-DK" dirty="0" err="1" smtClean="0"/>
              <a:t>building</a:t>
            </a:r>
            <a:r>
              <a:rPr lang="da-DK" dirty="0" smtClean="0"/>
              <a:t> </a:t>
            </a:r>
            <a:r>
              <a:rPr lang="da-DK" dirty="0" err="1" smtClean="0"/>
              <a:t>materials</a:t>
            </a:r>
            <a:r>
              <a:rPr lang="da-DK" dirty="0" smtClean="0"/>
              <a:t> from </a:t>
            </a:r>
            <a:r>
              <a:rPr lang="da-DK" dirty="0" err="1" smtClean="0"/>
              <a:t>history</a:t>
            </a:r>
            <a:r>
              <a:rPr lang="da-DK" dirty="0" smtClean="0"/>
              <a:t>, from </a:t>
            </a:r>
            <a:r>
              <a:rPr lang="da-DK" dirty="0" err="1" smtClean="0"/>
              <a:t>geography</a:t>
            </a:r>
            <a:r>
              <a:rPr lang="da-DK" dirty="0" smtClean="0"/>
              <a:t>, from </a:t>
            </a:r>
            <a:r>
              <a:rPr lang="da-DK" dirty="0" err="1" smtClean="0"/>
              <a:t>biology</a:t>
            </a:r>
            <a:r>
              <a:rPr lang="da-DK" dirty="0" smtClean="0"/>
              <a:t>, from </a:t>
            </a:r>
            <a:r>
              <a:rPr lang="da-DK" dirty="0" err="1" smtClean="0"/>
              <a:t>productive</a:t>
            </a:r>
            <a:r>
              <a:rPr lang="da-DK" dirty="0" smtClean="0"/>
              <a:t> and </a:t>
            </a:r>
            <a:r>
              <a:rPr lang="da-DK" dirty="0" err="1" smtClean="0"/>
              <a:t>reproductive</a:t>
            </a:r>
            <a:r>
              <a:rPr lang="da-DK" dirty="0" smtClean="0"/>
              <a:t> institutions, from </a:t>
            </a:r>
            <a:r>
              <a:rPr lang="da-DK" dirty="0" err="1" smtClean="0"/>
              <a:t>collective</a:t>
            </a:r>
            <a:r>
              <a:rPr lang="da-DK" dirty="0" smtClean="0"/>
              <a:t> </a:t>
            </a:r>
            <a:r>
              <a:rPr lang="da-DK" dirty="0" err="1" smtClean="0"/>
              <a:t>memory</a:t>
            </a:r>
            <a:r>
              <a:rPr lang="da-DK" dirty="0" smtClean="0"/>
              <a:t> and from </a:t>
            </a:r>
            <a:r>
              <a:rPr lang="da-DK" dirty="0" err="1" smtClean="0"/>
              <a:t>personal</a:t>
            </a:r>
            <a:r>
              <a:rPr lang="da-DK" dirty="0" smtClean="0"/>
              <a:t> </a:t>
            </a:r>
            <a:r>
              <a:rPr lang="da-DK" dirty="0" err="1" smtClean="0"/>
              <a:t>fantasies</a:t>
            </a:r>
            <a:r>
              <a:rPr lang="da-DK" dirty="0" smtClean="0"/>
              <a:t>, from power </a:t>
            </a:r>
            <a:r>
              <a:rPr lang="da-DK" dirty="0" err="1" smtClean="0"/>
              <a:t>apparatuses</a:t>
            </a:r>
            <a:r>
              <a:rPr lang="da-DK" dirty="0" smtClean="0"/>
              <a:t> and </a:t>
            </a:r>
            <a:r>
              <a:rPr lang="da-DK" dirty="0" err="1" smtClean="0"/>
              <a:t>religious</a:t>
            </a:r>
            <a:r>
              <a:rPr lang="da-DK" dirty="0" smtClean="0"/>
              <a:t> </a:t>
            </a:r>
            <a:r>
              <a:rPr lang="da-DK" dirty="0" err="1" smtClean="0"/>
              <a:t>revelations</a:t>
            </a:r>
            <a:r>
              <a:rPr lang="da-DK" dirty="0" smtClean="0"/>
              <a:t>. But </a:t>
            </a:r>
            <a:r>
              <a:rPr lang="da-DK" dirty="0" err="1" smtClean="0"/>
              <a:t>individuals</a:t>
            </a:r>
            <a:r>
              <a:rPr lang="da-DK" dirty="0" smtClean="0"/>
              <a:t>, social </a:t>
            </a:r>
            <a:r>
              <a:rPr lang="da-DK" dirty="0" err="1" smtClean="0"/>
              <a:t>groups</a:t>
            </a:r>
            <a:r>
              <a:rPr lang="da-DK" dirty="0" smtClean="0"/>
              <a:t>, and </a:t>
            </a:r>
            <a:r>
              <a:rPr lang="da-DK" dirty="0" err="1" smtClean="0"/>
              <a:t>societies</a:t>
            </a:r>
            <a:r>
              <a:rPr lang="da-DK" dirty="0" smtClean="0"/>
              <a:t> </a:t>
            </a:r>
            <a:r>
              <a:rPr lang="da-DK" dirty="0" err="1" smtClean="0"/>
              <a:t>process</a:t>
            </a:r>
            <a:r>
              <a:rPr lang="da-DK" dirty="0" smtClean="0"/>
              <a:t> all </a:t>
            </a:r>
            <a:r>
              <a:rPr lang="da-DK" dirty="0" err="1" smtClean="0"/>
              <a:t>these</a:t>
            </a:r>
            <a:r>
              <a:rPr lang="da-DK" dirty="0" smtClean="0"/>
              <a:t> </a:t>
            </a:r>
            <a:r>
              <a:rPr lang="da-DK" dirty="0" err="1" smtClean="0"/>
              <a:t>materials</a:t>
            </a:r>
            <a:r>
              <a:rPr lang="da-DK" dirty="0" smtClean="0"/>
              <a:t>, and </a:t>
            </a:r>
            <a:r>
              <a:rPr lang="da-DK" dirty="0" err="1" smtClean="0"/>
              <a:t>rearrange</a:t>
            </a:r>
            <a:r>
              <a:rPr lang="da-DK" dirty="0" smtClean="0"/>
              <a:t> </a:t>
            </a:r>
            <a:r>
              <a:rPr lang="da-DK" dirty="0" err="1" smtClean="0"/>
              <a:t>their</a:t>
            </a:r>
            <a:r>
              <a:rPr lang="da-DK" dirty="0" smtClean="0"/>
              <a:t> </a:t>
            </a:r>
            <a:r>
              <a:rPr lang="da-DK" dirty="0" err="1" smtClean="0"/>
              <a:t>meaning</a:t>
            </a:r>
            <a:r>
              <a:rPr lang="da-DK" dirty="0" smtClean="0"/>
              <a:t>, </a:t>
            </a:r>
            <a:r>
              <a:rPr lang="da-DK" dirty="0" err="1" smtClean="0"/>
              <a:t>according</a:t>
            </a:r>
            <a:r>
              <a:rPr lang="da-DK" dirty="0" smtClean="0"/>
              <a:t> to social </a:t>
            </a:r>
            <a:r>
              <a:rPr lang="da-DK" dirty="0" err="1" smtClean="0"/>
              <a:t>structure</a:t>
            </a:r>
            <a:r>
              <a:rPr lang="da-DK" dirty="0" smtClean="0"/>
              <a:t>, and in </a:t>
            </a:r>
            <a:r>
              <a:rPr lang="da-DK" dirty="0" err="1" smtClean="0"/>
              <a:t>their</a:t>
            </a:r>
            <a:r>
              <a:rPr lang="da-DK" dirty="0" smtClean="0"/>
              <a:t> time/</a:t>
            </a:r>
            <a:r>
              <a:rPr lang="da-DK" dirty="0" err="1" smtClean="0"/>
              <a:t>space</a:t>
            </a:r>
            <a:r>
              <a:rPr lang="da-DK" dirty="0" smtClean="0"/>
              <a:t> </a:t>
            </a:r>
            <a:r>
              <a:rPr lang="da-DK" dirty="0" err="1" smtClean="0"/>
              <a:t>framework</a:t>
            </a:r>
            <a:r>
              <a:rPr lang="da-DK" dirty="0" smtClean="0"/>
              <a:t> (</a:t>
            </a:r>
            <a:r>
              <a:rPr lang="da-DK" dirty="0" err="1" smtClean="0"/>
              <a:t>Castells</a:t>
            </a:r>
            <a:r>
              <a:rPr lang="da-DK" dirty="0" smtClean="0"/>
              <a:t> 1997: 7)</a:t>
            </a:r>
            <a:r>
              <a:rPr lang="da-DK" dirty="0"/>
              <a:t>.</a:t>
            </a:r>
            <a:endParaRPr lang="da-DK" dirty="0" smtClean="0"/>
          </a:p>
        </p:txBody>
      </p:sp>
    </p:spTree>
    <p:extLst>
      <p:ext uri="{BB962C8B-B14F-4D97-AF65-F5344CB8AC3E}">
        <p14:creationId xmlns:p14="http://schemas.microsoft.com/office/powerpoint/2010/main" val="1738341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lstStyle/>
          <a:p>
            <a:r>
              <a:rPr lang="da-DK" dirty="0" smtClean="0"/>
              <a:t>Formål</a:t>
            </a:r>
            <a:endParaRPr lang="da-DK" dirty="0"/>
          </a:p>
        </p:txBody>
      </p:sp>
      <p:sp>
        <p:nvSpPr>
          <p:cNvPr id="3" name="Content Placeholder 2"/>
          <p:cNvSpPr>
            <a:spLocks noGrp="1"/>
          </p:cNvSpPr>
          <p:nvPr>
            <p:ph idx="1"/>
          </p:nvPr>
        </p:nvSpPr>
        <p:spPr>
          <a:xfrm>
            <a:off x="457200" y="1124744"/>
            <a:ext cx="8229600" cy="5400600"/>
          </a:xfrm>
        </p:spPr>
        <p:txBody>
          <a:bodyPr>
            <a:normAutofit fontScale="92500" lnSpcReduction="20000"/>
          </a:bodyPr>
          <a:lstStyle/>
          <a:p>
            <a:r>
              <a:rPr lang="da-DK" dirty="0" smtClean="0"/>
              <a:t>Redegøre for hvilke byggesten der fra slutningen af nittenhundrede tallet/ begyndelsen af det tyvende århundrede og frem til i dag er blevet anvendt til at forsøge at konstruere den nationale baskiske identitet med det formål at opnå et selvstændigt stor-Baskerland.</a:t>
            </a:r>
          </a:p>
          <a:p>
            <a:r>
              <a:rPr lang="da-DK" dirty="0" smtClean="0"/>
              <a:t>Fremstille hvordan baskisk nationalisme reformuleres i løbet af tresserne og halvfjerdserne med et fokusskift fra etnisk bevidsthed til en styrkelse af sprogets rolle.</a:t>
            </a:r>
          </a:p>
          <a:p>
            <a:r>
              <a:rPr lang="da-DK" dirty="0" smtClean="0"/>
              <a:t>Diskutere kontrasten mellem forskellige udgangspunkter </a:t>
            </a:r>
            <a:r>
              <a:rPr lang="da-DK" dirty="0"/>
              <a:t>for historieskrivningen eller konstruktion af </a:t>
            </a:r>
            <a:r>
              <a:rPr lang="da-DK" dirty="0" smtClean="0"/>
              <a:t>den nationale fortællingen samt konsekvenserne heraf.</a:t>
            </a:r>
          </a:p>
          <a:p>
            <a:endParaRPr lang="da-DK" dirty="0" smtClean="0"/>
          </a:p>
        </p:txBody>
      </p:sp>
    </p:spTree>
    <p:extLst>
      <p:ext uri="{BB962C8B-B14F-4D97-AF65-F5344CB8AC3E}">
        <p14:creationId xmlns:p14="http://schemas.microsoft.com/office/powerpoint/2010/main" val="3158754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da-DK" sz="3200" dirty="0" smtClean="0"/>
              <a:t>Byggesten/råmateriale til identitets- og national konstruktion. </a:t>
            </a:r>
            <a:endParaRPr lang="da-DK" sz="3200" dirty="0"/>
          </a:p>
        </p:txBody>
      </p:sp>
      <p:sp>
        <p:nvSpPr>
          <p:cNvPr id="3" name="Content Placeholder 2"/>
          <p:cNvSpPr>
            <a:spLocks noGrp="1"/>
          </p:cNvSpPr>
          <p:nvPr>
            <p:ph idx="1"/>
          </p:nvPr>
        </p:nvSpPr>
        <p:spPr>
          <a:xfrm>
            <a:off x="457200" y="1196752"/>
            <a:ext cx="8229600" cy="5544616"/>
          </a:xfrm>
        </p:spPr>
        <p:txBody>
          <a:bodyPr>
            <a:normAutofit fontScale="62500" lnSpcReduction="20000"/>
          </a:bodyPr>
          <a:lstStyle/>
          <a:p>
            <a:pPr marL="0" indent="0">
              <a:buNone/>
            </a:pPr>
            <a:r>
              <a:rPr lang="da-DK" b="1" dirty="0" smtClean="0"/>
              <a:t>Historiske nedslag</a:t>
            </a:r>
          </a:p>
          <a:p>
            <a:pPr>
              <a:buFont typeface="Wingdings" pitchFamily="2" charset="2"/>
              <a:buChar char="Ø"/>
            </a:pPr>
            <a:r>
              <a:rPr lang="da-DK" dirty="0" smtClean="0"/>
              <a:t>Kilder fra omkring Jesu fødsel, og senere Karl den Stores felttog mod araberne i Spanien, omtaler </a:t>
            </a:r>
            <a:r>
              <a:rPr lang="da-DK" i="1" dirty="0" err="1"/>
              <a:t>w</a:t>
            </a:r>
            <a:r>
              <a:rPr lang="da-DK" i="1" dirty="0" err="1" smtClean="0"/>
              <a:t>ascones</a:t>
            </a:r>
            <a:r>
              <a:rPr lang="da-DK" i="1" dirty="0" smtClean="0"/>
              <a:t> </a:t>
            </a:r>
            <a:r>
              <a:rPr lang="da-DK" dirty="0" smtClean="0"/>
              <a:t>og</a:t>
            </a:r>
            <a:r>
              <a:rPr lang="da-DK" i="1" dirty="0" smtClean="0"/>
              <a:t> </a:t>
            </a:r>
            <a:r>
              <a:rPr lang="da-DK" dirty="0" smtClean="0"/>
              <a:t>knytter dermed et folk til ungefær det pågældende område.</a:t>
            </a:r>
          </a:p>
          <a:p>
            <a:pPr>
              <a:buFont typeface="Wingdings" pitchFamily="2" charset="2"/>
              <a:buChar char="Ø"/>
            </a:pPr>
            <a:r>
              <a:rPr lang="da-DK" dirty="0" smtClean="0"/>
              <a:t>Sproget: Første bog på baskisk 1545; første grammatik 1729</a:t>
            </a:r>
          </a:p>
          <a:p>
            <a:pPr>
              <a:buFont typeface="Wingdings" pitchFamily="2" charset="2"/>
              <a:buChar char="Ø"/>
            </a:pPr>
            <a:r>
              <a:rPr lang="da-DK" dirty="0" smtClean="0"/>
              <a:t>Baskerlandet har siden 1530 nydt godt af en række politiske rettigheder samt sociale og økonomiske privilegier, de såkaldte ”</a:t>
            </a:r>
            <a:r>
              <a:rPr lang="da-DK" dirty="0" err="1" smtClean="0"/>
              <a:t>Fueros</a:t>
            </a:r>
            <a:r>
              <a:rPr lang="da-DK" dirty="0" smtClean="0"/>
              <a:t>”. Disse særlove indførtes for at imødekomme regionale ledere.</a:t>
            </a:r>
          </a:p>
          <a:p>
            <a:pPr>
              <a:buFont typeface="Wingdings" pitchFamily="2" charset="2"/>
              <a:buChar char="Ø"/>
            </a:pPr>
            <a:r>
              <a:rPr lang="da-DK" dirty="0" err="1" smtClean="0"/>
              <a:t>Carlistkrigene</a:t>
            </a:r>
            <a:r>
              <a:rPr lang="da-DK" dirty="0" smtClean="0"/>
              <a:t>: 1. 1833-39; 2. 1846-49; 3. 1872-76. (Spændinger mellem traditionalisme, regionalisme, konservatisme, ”los </a:t>
            </a:r>
            <a:r>
              <a:rPr lang="da-DK" dirty="0" err="1" smtClean="0"/>
              <a:t>Fueros</a:t>
            </a:r>
            <a:r>
              <a:rPr lang="da-DK" dirty="0" smtClean="0"/>
              <a:t>”, det klerikale (stærk katolske) i nord, og liberalisme, centralisme og sekulær stat i det centrale Spanien.</a:t>
            </a:r>
          </a:p>
          <a:p>
            <a:pPr>
              <a:buFont typeface="Wingdings" pitchFamily="2" charset="2"/>
              <a:buChar char="Ø"/>
            </a:pPr>
            <a:r>
              <a:rPr lang="da-DK" dirty="0" err="1" smtClean="0"/>
              <a:t>Sabino</a:t>
            </a:r>
            <a:r>
              <a:rPr lang="da-DK" dirty="0" smtClean="0"/>
              <a:t> de </a:t>
            </a:r>
            <a:r>
              <a:rPr lang="da-DK" dirty="0" err="1" smtClean="0"/>
              <a:t>Arana</a:t>
            </a:r>
            <a:r>
              <a:rPr lang="da-DK" dirty="0" smtClean="0"/>
              <a:t> </a:t>
            </a:r>
            <a:r>
              <a:rPr lang="da-DK" dirty="0" err="1" smtClean="0"/>
              <a:t>Goiri</a:t>
            </a:r>
            <a:r>
              <a:rPr lang="da-DK" dirty="0" smtClean="0"/>
              <a:t> (1865-1903), der er søn af en </a:t>
            </a:r>
            <a:r>
              <a:rPr lang="da-DK" dirty="0" err="1" smtClean="0"/>
              <a:t>carlist</a:t>
            </a:r>
            <a:r>
              <a:rPr lang="da-DK" dirty="0" smtClean="0"/>
              <a:t>, politisk ideolog, baskisk nationalist, forfatter, filolog/</a:t>
            </a:r>
            <a:r>
              <a:rPr lang="da-DK" dirty="0" err="1" smtClean="0"/>
              <a:t>etymolog</a:t>
            </a:r>
            <a:r>
              <a:rPr lang="da-DK" dirty="0" smtClean="0"/>
              <a:t>, grundlægger </a:t>
            </a:r>
            <a:r>
              <a:rPr lang="da-DK" dirty="0" err="1" smtClean="0"/>
              <a:t>Partido</a:t>
            </a:r>
            <a:r>
              <a:rPr lang="da-DK" dirty="0" smtClean="0"/>
              <a:t> </a:t>
            </a:r>
            <a:r>
              <a:rPr lang="da-DK" dirty="0" err="1" smtClean="0"/>
              <a:t>Nacionalista</a:t>
            </a:r>
            <a:r>
              <a:rPr lang="da-DK" dirty="0" smtClean="0"/>
              <a:t> Vasco (PNV).</a:t>
            </a:r>
          </a:p>
          <a:p>
            <a:pPr>
              <a:buFont typeface="Wingdings" pitchFamily="2" charset="2"/>
              <a:buChar char="Ø"/>
            </a:pPr>
            <a:r>
              <a:rPr lang="da-DK" dirty="0" smtClean="0"/>
              <a:t>Under Den Anden Republik (1931-1939) opnåede Baskerlandet en selvstyreordning med egen regering, som dog kun trådte i kraft i Vizcaya og </a:t>
            </a:r>
            <a:r>
              <a:rPr lang="da-DK" dirty="0" err="1" smtClean="0"/>
              <a:t>Guipúzcoa</a:t>
            </a:r>
            <a:r>
              <a:rPr lang="da-DK" dirty="0" smtClean="0"/>
              <a:t>. </a:t>
            </a:r>
            <a:r>
              <a:rPr lang="da-DK" dirty="0" err="1" smtClean="0"/>
              <a:t>Alava</a:t>
            </a:r>
            <a:r>
              <a:rPr lang="da-DK" dirty="0" smtClean="0"/>
              <a:t> og </a:t>
            </a:r>
            <a:r>
              <a:rPr lang="da-DK" dirty="0" err="1" smtClean="0"/>
              <a:t>Navarra</a:t>
            </a:r>
            <a:r>
              <a:rPr lang="da-DK" dirty="0" smtClean="0"/>
              <a:t> støttede ikke op om republikken.</a:t>
            </a:r>
          </a:p>
          <a:p>
            <a:pPr>
              <a:buFont typeface="Wingdings" pitchFamily="2" charset="2"/>
              <a:buChar char="Ø"/>
            </a:pPr>
            <a:r>
              <a:rPr lang="da-DK" dirty="0" smtClean="0"/>
              <a:t>Under Franco-tiden undertrykkedes baskisk kultur, folklore, sprog etc., dog får </a:t>
            </a:r>
            <a:r>
              <a:rPr lang="da-DK" dirty="0" err="1" smtClean="0"/>
              <a:t>Alava</a:t>
            </a:r>
            <a:r>
              <a:rPr lang="da-DK" dirty="0" smtClean="0"/>
              <a:t> og </a:t>
            </a:r>
            <a:r>
              <a:rPr lang="da-DK" dirty="0" err="1" smtClean="0"/>
              <a:t>Navarra</a:t>
            </a:r>
            <a:r>
              <a:rPr lang="da-DK" dirty="0" smtClean="0"/>
              <a:t> lov til at beholde visse privilegier.</a:t>
            </a:r>
            <a:endParaRPr lang="da-DK" dirty="0"/>
          </a:p>
        </p:txBody>
      </p:sp>
    </p:spTree>
    <p:extLst>
      <p:ext uri="{BB962C8B-B14F-4D97-AF65-F5344CB8AC3E}">
        <p14:creationId xmlns:p14="http://schemas.microsoft.com/office/powerpoint/2010/main" val="2131087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92088"/>
          </a:xfrm>
        </p:spPr>
        <p:txBody>
          <a:bodyPr>
            <a:normAutofit fontScale="90000"/>
          </a:bodyPr>
          <a:lstStyle/>
          <a:p>
            <a:r>
              <a:rPr lang="da-DK" sz="2800" dirty="0" smtClean="0"/>
              <a:t>Byggesten/råmateriale til identitets- og national konstruktion.</a:t>
            </a:r>
            <a:endParaRPr lang="da-DK" sz="2800" dirty="0"/>
          </a:p>
        </p:txBody>
      </p:sp>
      <p:sp>
        <p:nvSpPr>
          <p:cNvPr id="3" name="Content Placeholder 2"/>
          <p:cNvSpPr>
            <a:spLocks noGrp="1"/>
          </p:cNvSpPr>
          <p:nvPr>
            <p:ph idx="1"/>
          </p:nvPr>
        </p:nvSpPr>
        <p:spPr>
          <a:xfrm>
            <a:off x="457200" y="1052736"/>
            <a:ext cx="8229600" cy="5616624"/>
          </a:xfrm>
        </p:spPr>
        <p:txBody>
          <a:bodyPr>
            <a:normAutofit fontScale="62500" lnSpcReduction="20000"/>
          </a:bodyPr>
          <a:lstStyle/>
          <a:p>
            <a:pPr marL="0" indent="0">
              <a:buNone/>
            </a:pPr>
            <a:r>
              <a:rPr lang="da-DK" b="1" dirty="0" smtClean="0"/>
              <a:t>Myter</a:t>
            </a:r>
          </a:p>
          <a:p>
            <a:pPr>
              <a:buFont typeface="Wingdings" pitchFamily="2" charset="2"/>
              <a:buChar char="Ø"/>
            </a:pPr>
            <a:r>
              <a:rPr lang="da-DK" dirty="0" smtClean="0"/>
              <a:t>Sproget: præ-indoeuropæisk (</a:t>
            </a:r>
            <a:r>
              <a:rPr lang="da-DK" dirty="0" err="1" smtClean="0"/>
              <a:t>ergativt</a:t>
            </a:r>
            <a:r>
              <a:rPr lang="da-DK" dirty="0" smtClean="0"/>
              <a:t>) måske i familie med kaukasiske sprog eller berbersprog. Hovedsageligt et talesprog. Europas oprindelige sprog bragt til den iberiske halvø af Noahs barnebarn </a:t>
            </a:r>
            <a:r>
              <a:rPr lang="da-DK" dirty="0" err="1" smtClean="0"/>
              <a:t>Tubal</a:t>
            </a:r>
            <a:r>
              <a:rPr lang="da-DK" dirty="0" smtClean="0"/>
              <a:t>. Sproget og landet har været isoleret fra omgivelserne og er dermed en enklave af noget oprindeligt.</a:t>
            </a:r>
          </a:p>
          <a:p>
            <a:pPr>
              <a:buFont typeface="Wingdings" pitchFamily="2" charset="2"/>
              <a:buChar char="Ø"/>
            </a:pPr>
            <a:r>
              <a:rPr lang="da-DK" dirty="0" smtClean="0"/>
              <a:t>Serologi: Generelt stiger antallet af mennesker med blodtype A (tilsvarende fald i B), når man bevæger sig fra øst mod vest i Europa. I Baskerlandet er procentdelen af A højere end forventet, og af B lavere end forventet. I Europa er antallet af </a:t>
            </a:r>
            <a:r>
              <a:rPr lang="da-DK" dirty="0" err="1" smtClean="0"/>
              <a:t>rhesus-negative</a:t>
            </a:r>
            <a:r>
              <a:rPr lang="da-DK" dirty="0" smtClean="0"/>
              <a:t> højere end i resten af verden og endnu højere blandt baskerne.</a:t>
            </a:r>
          </a:p>
          <a:p>
            <a:pPr>
              <a:buFont typeface="Wingdings" pitchFamily="2" charset="2"/>
              <a:buChar char="Ø"/>
            </a:pPr>
            <a:r>
              <a:rPr lang="da-DK" dirty="0" smtClean="0"/>
              <a:t>Fysiologi: Baskerne er større og stærkere end de omkringboende. De har en særlig hovedform. Udgravninger fra 2000 før Kristus viser, at folk i regionen på det tidspunkt havde de sammen fysiske karakteristika som baskerne i dag, endda er der ligheder med </a:t>
            </a:r>
            <a:r>
              <a:rPr lang="da-DK" dirty="0" err="1" smtClean="0"/>
              <a:t>Cro-Magnonmennesket</a:t>
            </a:r>
            <a:r>
              <a:rPr lang="da-DK" dirty="0" smtClean="0"/>
              <a:t> fra 15-30.000 år før Kristus.</a:t>
            </a:r>
          </a:p>
          <a:p>
            <a:pPr>
              <a:buFont typeface="Wingdings" pitchFamily="2" charset="2"/>
              <a:buChar char="Ø"/>
            </a:pPr>
            <a:r>
              <a:rPr lang="da-DK" dirty="0" smtClean="0"/>
              <a:t>Selvstændighed: Baskerne har aldrig været underlagt Romerriget. Den sidste del af Syd- og Vesteuropa, der blev kristne. Den sidste del, hvor der etableredes byer.</a:t>
            </a:r>
          </a:p>
          <a:p>
            <a:pPr>
              <a:buFont typeface="Wingdings" pitchFamily="2" charset="2"/>
              <a:buChar char="Ø"/>
            </a:pPr>
            <a:r>
              <a:rPr lang="da-DK" dirty="0" smtClean="0"/>
              <a:t>Fravær af migrationsfortællinger</a:t>
            </a:r>
          </a:p>
          <a:p>
            <a:pPr>
              <a:buFont typeface="Wingdings" pitchFamily="2" charset="2"/>
              <a:buChar char="Ø"/>
            </a:pPr>
            <a:r>
              <a:rPr lang="da-DK" dirty="0" smtClean="0"/>
              <a:t>Baskiske hvalfangere opdagede Amerika før Columbus.</a:t>
            </a:r>
          </a:p>
          <a:p>
            <a:pPr marL="0" indent="0">
              <a:buNone/>
            </a:pPr>
            <a:endParaRPr lang="da-DK" dirty="0"/>
          </a:p>
        </p:txBody>
      </p:sp>
    </p:spTree>
    <p:extLst>
      <p:ext uri="{BB962C8B-B14F-4D97-AF65-F5344CB8AC3E}">
        <p14:creationId xmlns:p14="http://schemas.microsoft.com/office/powerpoint/2010/main" val="1301886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Kulturaktiviteter og artefakter som symboler på det oprindelige</a:t>
            </a:r>
            <a:endParaRPr lang="da-DK" dirty="0"/>
          </a:p>
        </p:txBody>
      </p:sp>
      <p:sp>
        <p:nvSpPr>
          <p:cNvPr id="3" name="Content Placeholder 2"/>
          <p:cNvSpPr>
            <a:spLocks noGrp="1"/>
          </p:cNvSpPr>
          <p:nvPr>
            <p:ph idx="1"/>
          </p:nvPr>
        </p:nvSpPr>
        <p:spPr/>
        <p:txBody>
          <a:bodyPr>
            <a:normAutofit fontScale="85000" lnSpcReduction="10000"/>
          </a:bodyPr>
          <a:lstStyle/>
          <a:p>
            <a:r>
              <a:rPr lang="da-DK" dirty="0" smtClean="0"/>
              <a:t>Sport: </a:t>
            </a:r>
            <a:r>
              <a:rPr lang="da-DK" dirty="0" err="1" smtClean="0"/>
              <a:t>pelota</a:t>
            </a:r>
            <a:r>
              <a:rPr lang="da-DK" dirty="0" smtClean="0"/>
              <a:t>, Jai-</a:t>
            </a:r>
            <a:r>
              <a:rPr lang="da-DK" dirty="0" err="1" smtClean="0"/>
              <a:t>alai</a:t>
            </a:r>
            <a:r>
              <a:rPr lang="da-DK" dirty="0" smtClean="0"/>
              <a:t>, tovtrækning, brændehugning/-kløvning, stenløftning, bjergbestigning, bjergvandring (aktiviteter forbundet med det naturlige, råstyrke, det </a:t>
            </a:r>
            <a:r>
              <a:rPr lang="da-DK" dirty="0" err="1" smtClean="0"/>
              <a:t>ukorrumperede</a:t>
            </a:r>
            <a:r>
              <a:rPr lang="da-DK" dirty="0" smtClean="0"/>
              <a:t>, det oprindelige)</a:t>
            </a:r>
          </a:p>
          <a:p>
            <a:r>
              <a:rPr lang="da-DK" dirty="0" smtClean="0"/>
              <a:t>Gastronomi: højt niveau, noget særligt, vildt, jagt, fiskeri.</a:t>
            </a:r>
          </a:p>
          <a:p>
            <a:r>
              <a:rPr lang="da-DK" dirty="0" smtClean="0"/>
              <a:t>Særlige musikinstrumenter</a:t>
            </a:r>
          </a:p>
          <a:p>
            <a:r>
              <a:rPr lang="da-DK" dirty="0" err="1" smtClean="0"/>
              <a:t>Caserío</a:t>
            </a:r>
            <a:r>
              <a:rPr lang="da-DK" dirty="0" smtClean="0"/>
              <a:t> (</a:t>
            </a:r>
            <a:r>
              <a:rPr lang="da-DK" dirty="0" err="1" smtClean="0"/>
              <a:t>Baserri</a:t>
            </a:r>
            <a:r>
              <a:rPr lang="da-DK" dirty="0" smtClean="0"/>
              <a:t>): specielle huse på landet, små parceller/landbrug, kollektiv (matriarkalsk præget) organisationsform, landlig idyl og samhørighed, uafhængighed, frihed, natur, landskab</a:t>
            </a:r>
            <a:endParaRPr lang="da-DK" dirty="0"/>
          </a:p>
        </p:txBody>
      </p:sp>
    </p:spTree>
    <p:extLst>
      <p:ext uri="{BB962C8B-B14F-4D97-AF65-F5344CB8AC3E}">
        <p14:creationId xmlns:p14="http://schemas.microsoft.com/office/powerpoint/2010/main" val="1802408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0"/>
          </a:xfrm>
        </p:spPr>
        <p:txBody>
          <a:bodyPr>
            <a:normAutofit/>
          </a:bodyPr>
          <a:lstStyle/>
          <a:p>
            <a:r>
              <a:rPr lang="da-DK" sz="2400" b="1" dirty="0" smtClean="0"/>
              <a:t>Fra etnicitet til sprog. Et </a:t>
            </a:r>
            <a:r>
              <a:rPr lang="da-DK" sz="2400" b="1" dirty="0"/>
              <a:t>spørgsmål om synsvinkel og motiv.</a:t>
            </a:r>
          </a:p>
        </p:txBody>
      </p:sp>
      <p:sp>
        <p:nvSpPr>
          <p:cNvPr id="3" name="Content Placeholder 2"/>
          <p:cNvSpPr>
            <a:spLocks noGrp="1"/>
          </p:cNvSpPr>
          <p:nvPr>
            <p:ph idx="1"/>
          </p:nvPr>
        </p:nvSpPr>
        <p:spPr>
          <a:xfrm>
            <a:off x="467544" y="764704"/>
            <a:ext cx="8229600" cy="5976664"/>
          </a:xfrm>
        </p:spPr>
        <p:txBody>
          <a:bodyPr>
            <a:normAutofit fontScale="70000" lnSpcReduction="20000"/>
          </a:bodyPr>
          <a:lstStyle/>
          <a:p>
            <a:pPr marL="0" indent="0">
              <a:buNone/>
            </a:pPr>
            <a:endParaRPr lang="da-DK" dirty="0"/>
          </a:p>
          <a:p>
            <a:pPr marL="514350" indent="-514350">
              <a:buFont typeface="+mj-lt"/>
              <a:buAutoNum type="arabicPeriod"/>
            </a:pPr>
            <a:r>
              <a:rPr lang="da-DK" dirty="0" smtClean="0"/>
              <a:t>Etniske baskere vs. baskisktalende</a:t>
            </a:r>
          </a:p>
          <a:p>
            <a:pPr marL="514350" indent="-514350">
              <a:buFont typeface="+mj-lt"/>
              <a:buAutoNum type="arabicPeriod"/>
            </a:pPr>
            <a:r>
              <a:rPr lang="da-DK" dirty="0" smtClean="0"/>
              <a:t>Baskisktalende vs. spansktalende</a:t>
            </a:r>
          </a:p>
          <a:p>
            <a:pPr marL="514350" indent="-514350">
              <a:buFont typeface="+mj-lt"/>
              <a:buAutoNum type="arabicPeriod"/>
            </a:pPr>
            <a:r>
              <a:rPr lang="da-DK" dirty="0" smtClean="0"/>
              <a:t>By (modernitet) vs. land (traditionalisme, pittoreskhed, eksotisme)</a:t>
            </a:r>
          </a:p>
          <a:p>
            <a:pPr marL="514350" indent="-514350">
              <a:buFont typeface="+mj-lt"/>
              <a:buAutoNum type="arabicPeriod"/>
            </a:pPr>
            <a:r>
              <a:rPr lang="da-DK" dirty="0" smtClean="0"/>
              <a:t>Europæisering/globalisering (forbrugersamfund) vs. nationalt fokus/isolering </a:t>
            </a:r>
          </a:p>
          <a:p>
            <a:pPr marL="514350" indent="-514350">
              <a:buFont typeface="+mj-lt"/>
              <a:buAutoNum type="arabicPeriod"/>
            </a:pPr>
            <a:r>
              <a:rPr lang="da-DK" dirty="0" smtClean="0"/>
              <a:t>Yngre baskere (uddannet på og i baskisk efter institutionaliseringen af sproget) vs. ældre baskere (45-70) (ikke uddannet på og i sproget)</a:t>
            </a:r>
          </a:p>
          <a:p>
            <a:pPr marL="514350" indent="-514350">
              <a:buFont typeface="+mj-lt"/>
              <a:buAutoNum type="arabicPeriod"/>
            </a:pPr>
            <a:r>
              <a:rPr lang="da-DK" dirty="0" smtClean="0"/>
              <a:t>Store forskelle i sproglig bevidsthed mellem CAPV, CFN og </a:t>
            </a:r>
            <a:r>
              <a:rPr lang="da-DK" dirty="0" err="1" smtClean="0"/>
              <a:t>Iparralde</a:t>
            </a:r>
            <a:r>
              <a:rPr lang="da-DK" dirty="0" smtClean="0"/>
              <a:t>. </a:t>
            </a:r>
          </a:p>
          <a:p>
            <a:pPr marL="514350" indent="-514350">
              <a:buFont typeface="+mj-lt"/>
              <a:buAutoNum type="arabicPeriod"/>
            </a:pPr>
            <a:r>
              <a:rPr lang="da-DK" dirty="0" smtClean="0"/>
              <a:t>Kommunikation på sproget vs. kommunikation om sproget</a:t>
            </a:r>
          </a:p>
          <a:p>
            <a:pPr marL="514350" indent="-514350">
              <a:buFont typeface="+mj-lt"/>
              <a:buAutoNum type="arabicPeriod"/>
            </a:pPr>
            <a:r>
              <a:rPr lang="da-DK" dirty="0" smtClean="0"/>
              <a:t>Simplificering af nationalisme vs. bred og rummelig fortolkning af baskisk nationalisme</a:t>
            </a:r>
          </a:p>
          <a:p>
            <a:pPr marL="514350" indent="-514350">
              <a:buFont typeface="+mj-lt"/>
              <a:buAutoNum type="arabicPeriod"/>
            </a:pPr>
            <a:r>
              <a:rPr lang="da-DK" dirty="0" smtClean="0"/>
              <a:t>Diskrepans mellem kompetence og brug af sproget</a:t>
            </a:r>
          </a:p>
          <a:p>
            <a:pPr marL="514350" indent="-514350">
              <a:buFont typeface="+mj-lt"/>
              <a:buAutoNum type="arabicPeriod"/>
            </a:pPr>
            <a:r>
              <a:rPr lang="da-DK" dirty="0" err="1" smtClean="0"/>
              <a:t>Euskaldunisering</a:t>
            </a:r>
            <a:r>
              <a:rPr lang="da-DK" dirty="0" smtClean="0"/>
              <a:t> (standardisering: </a:t>
            </a:r>
            <a:r>
              <a:rPr lang="da-DK" dirty="0" err="1" smtClean="0"/>
              <a:t>Batua</a:t>
            </a:r>
            <a:r>
              <a:rPr lang="da-DK" dirty="0" smtClean="0"/>
              <a:t>)/normalisering vs. naturlig brug af sproget (paradoks)</a:t>
            </a:r>
          </a:p>
          <a:p>
            <a:pPr marL="514350" indent="-514350">
              <a:buFont typeface="+mj-lt"/>
              <a:buAutoNum type="arabicPeriod"/>
            </a:pPr>
            <a:r>
              <a:rPr lang="da-DK" dirty="0" smtClean="0"/>
              <a:t>Aktiv (bevidstgørelse/videreformidling) vs. passiv (ligegyldighed) holdning til sproget. [patriot vs. ikke-patriot]</a:t>
            </a:r>
            <a:endParaRPr lang="da-DK" dirty="0"/>
          </a:p>
        </p:txBody>
      </p:sp>
    </p:spTree>
    <p:extLst>
      <p:ext uri="{BB962C8B-B14F-4D97-AF65-F5344CB8AC3E}">
        <p14:creationId xmlns:p14="http://schemas.microsoft.com/office/powerpoint/2010/main" val="2794821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Mesterfortællingen</a:t>
            </a:r>
            <a:endParaRPr lang="da-DK"/>
          </a:p>
        </p:txBody>
      </p:sp>
      <p:sp>
        <p:nvSpPr>
          <p:cNvPr id="3" name="Pladsholder til indhold 2"/>
          <p:cNvSpPr>
            <a:spLocks noGrp="1"/>
          </p:cNvSpPr>
          <p:nvPr>
            <p:ph sz="quarter" idx="1"/>
          </p:nvPr>
        </p:nvSpPr>
        <p:spPr/>
        <p:txBody>
          <a:bodyPr>
            <a:normAutofit fontScale="70000" lnSpcReduction="20000"/>
          </a:bodyPr>
          <a:lstStyle/>
          <a:p>
            <a:pPr marL="0" indent="0">
              <a:buNone/>
            </a:pPr>
            <a:r>
              <a:rPr lang="da-DK" dirty="0" smtClean="0"/>
              <a:t>Den (foregivne) autoritative version af et folks historie:</a:t>
            </a:r>
          </a:p>
          <a:p>
            <a:pPr marL="0" indent="0">
              <a:buNone/>
            </a:pPr>
            <a:endParaRPr lang="da-DK" dirty="0" smtClean="0"/>
          </a:p>
          <a:p>
            <a:pPr marL="457200" indent="-457200">
              <a:buFont typeface="+mj-lt"/>
              <a:buAutoNum type="arabicPeriod"/>
            </a:pPr>
            <a:r>
              <a:rPr lang="da-DK" dirty="0" smtClean="0"/>
              <a:t>lange overordnede, kontinuerlige </a:t>
            </a:r>
            <a:r>
              <a:rPr lang="da-DK" dirty="0"/>
              <a:t>udviklingslinjer</a:t>
            </a:r>
          </a:p>
          <a:p>
            <a:pPr marL="457200" indent="-457200">
              <a:buFont typeface="+mj-lt"/>
              <a:buAutoNum type="arabicPeriod"/>
            </a:pPr>
            <a:r>
              <a:rPr lang="da-DK" dirty="0" smtClean="0"/>
              <a:t>et </a:t>
            </a:r>
            <a:r>
              <a:rPr lang="da-DK" dirty="0"/>
              <a:t>enkelt </a:t>
            </a:r>
            <a:r>
              <a:rPr lang="da-DK" dirty="0" smtClean="0"/>
              <a:t>grundmønster evt. støttet af ”erindrings-steder”, med ”bevidste” udeladelser.</a:t>
            </a:r>
            <a:endParaRPr lang="da-DK" dirty="0"/>
          </a:p>
          <a:p>
            <a:pPr marL="457200" indent="-457200">
              <a:buFont typeface="+mj-lt"/>
              <a:buAutoNum type="arabicPeriod"/>
            </a:pPr>
            <a:r>
              <a:rPr lang="da-DK" dirty="0" smtClean="0"/>
              <a:t>en </a:t>
            </a:r>
            <a:r>
              <a:rPr lang="da-DK" dirty="0"/>
              <a:t>dramatisk fremstilling</a:t>
            </a:r>
          </a:p>
          <a:p>
            <a:pPr marL="457200" indent="-457200">
              <a:buFont typeface="+mj-lt"/>
              <a:buAutoNum type="arabicPeriod"/>
            </a:pPr>
            <a:r>
              <a:rPr lang="da-DK" dirty="0" smtClean="0"/>
              <a:t>et </a:t>
            </a:r>
            <a:r>
              <a:rPr lang="da-DK" dirty="0"/>
              <a:t>ideologisk budskab</a:t>
            </a:r>
          </a:p>
          <a:p>
            <a:pPr marL="457200" indent="-457200">
              <a:buFont typeface="+mj-lt"/>
              <a:buAutoNum type="arabicPeriod"/>
            </a:pPr>
            <a:r>
              <a:rPr lang="da-DK" dirty="0" smtClean="0"/>
              <a:t>bro </a:t>
            </a:r>
            <a:r>
              <a:rPr lang="da-DK" dirty="0"/>
              <a:t>mellem forskning og almenheden</a:t>
            </a:r>
          </a:p>
          <a:p>
            <a:pPr marL="457200" indent="-457200">
              <a:buFont typeface="+mj-lt"/>
              <a:buAutoNum type="arabicPeriod"/>
            </a:pPr>
            <a:r>
              <a:rPr lang="da-DK" dirty="0"/>
              <a:t>tjener den kollektive identitetsdannelse</a:t>
            </a:r>
          </a:p>
          <a:p>
            <a:pPr marL="0" indent="0">
              <a:buNone/>
            </a:pPr>
            <a:endParaRPr lang="da-DK" dirty="0" smtClean="0"/>
          </a:p>
          <a:p>
            <a:pPr marL="0" indent="0">
              <a:buNone/>
            </a:pPr>
            <a:r>
              <a:rPr lang="da-DK" dirty="0" smtClean="0"/>
              <a:t>Mesterfortællingen inkarnerer altid magt i en eller anden forstand, men er sjældent uimodsagt. Mesterfortællingen er den forståelsesramme vi erkender vores identitet indenfor.</a:t>
            </a:r>
            <a:endParaRPr lang="da-DK" dirty="0"/>
          </a:p>
        </p:txBody>
      </p:sp>
    </p:spTree>
    <p:extLst>
      <p:ext uri="{BB962C8B-B14F-4D97-AF65-F5344CB8AC3E}">
        <p14:creationId xmlns:p14="http://schemas.microsoft.com/office/powerpoint/2010/main" val="140027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Subjektiv identitet (tal fra </a:t>
            </a:r>
            <a:r>
              <a:rPr lang="da-DK" dirty="0" err="1" smtClean="0"/>
              <a:t>Gabinete</a:t>
            </a:r>
            <a:r>
              <a:rPr lang="da-DK" dirty="0" smtClean="0"/>
              <a:t> de </a:t>
            </a:r>
            <a:r>
              <a:rPr lang="da-DK" dirty="0" err="1" smtClean="0"/>
              <a:t>Prospección</a:t>
            </a:r>
            <a:r>
              <a:rPr lang="da-DK" dirty="0" smtClean="0"/>
              <a:t> </a:t>
            </a:r>
            <a:r>
              <a:rPr lang="da-DK" dirty="0" err="1" smtClean="0"/>
              <a:t>Sociológica</a:t>
            </a:r>
            <a:r>
              <a:rPr lang="da-DK" dirty="0" smtClean="0"/>
              <a:t>, 2010)</a:t>
            </a:r>
            <a:endParaRPr lang="da-DK" dirty="0"/>
          </a:p>
        </p:txBody>
      </p:sp>
      <p:sp>
        <p:nvSpPr>
          <p:cNvPr id="3" name="Content Placeholder 2"/>
          <p:cNvSpPr>
            <a:spLocks noGrp="1"/>
          </p:cNvSpPr>
          <p:nvPr>
            <p:ph idx="1"/>
          </p:nvPr>
        </p:nvSpPr>
        <p:spPr/>
        <p:txBody>
          <a:bodyPr/>
          <a:lstStyle/>
          <a:p>
            <a:endParaRPr lang="da-DK"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99"/>
            <a:ext cx="8748463" cy="43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6655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Subjektiv identitet (tal fra </a:t>
            </a:r>
            <a:r>
              <a:rPr lang="da-DK" dirty="0" err="1" smtClean="0"/>
              <a:t>Gabinete</a:t>
            </a:r>
            <a:r>
              <a:rPr lang="da-DK" dirty="0" smtClean="0"/>
              <a:t> de </a:t>
            </a:r>
            <a:r>
              <a:rPr lang="da-DK" dirty="0" err="1" smtClean="0"/>
              <a:t>Prospección</a:t>
            </a:r>
            <a:r>
              <a:rPr lang="da-DK" dirty="0" smtClean="0"/>
              <a:t> </a:t>
            </a:r>
            <a:r>
              <a:rPr lang="da-DK" dirty="0" err="1" smtClean="0"/>
              <a:t>Sociológica</a:t>
            </a:r>
            <a:r>
              <a:rPr lang="da-DK" dirty="0" smtClean="0"/>
              <a:t>, 2010)</a:t>
            </a:r>
            <a:endParaRPr lang="da-DK" dirty="0"/>
          </a:p>
        </p:txBody>
      </p:sp>
      <p:sp>
        <p:nvSpPr>
          <p:cNvPr id="3" name="Content Placeholder 2"/>
          <p:cNvSpPr>
            <a:spLocks noGrp="1"/>
          </p:cNvSpPr>
          <p:nvPr>
            <p:ph idx="1"/>
          </p:nvPr>
        </p:nvSpPr>
        <p:spPr/>
        <p:txBody>
          <a:bodyPr/>
          <a:lstStyle/>
          <a:p>
            <a:endParaRPr lang="da-DK"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8964488" cy="520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04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Sproglig kompetence (tal fra </a:t>
            </a:r>
            <a:r>
              <a:rPr lang="da-DK" dirty="0" err="1" smtClean="0"/>
              <a:t>Gabinete</a:t>
            </a:r>
            <a:r>
              <a:rPr lang="da-DK" dirty="0" smtClean="0"/>
              <a:t> de </a:t>
            </a:r>
            <a:r>
              <a:rPr lang="da-DK" dirty="0" err="1" smtClean="0"/>
              <a:t>Prospección</a:t>
            </a:r>
            <a:r>
              <a:rPr lang="da-DK" dirty="0" smtClean="0"/>
              <a:t> </a:t>
            </a:r>
            <a:r>
              <a:rPr lang="da-DK" dirty="0" err="1" smtClean="0"/>
              <a:t>Sociológica</a:t>
            </a:r>
            <a:r>
              <a:rPr lang="da-DK" dirty="0" smtClean="0"/>
              <a:t>, 2010)</a:t>
            </a:r>
            <a:endParaRPr lang="da-DK" dirty="0"/>
          </a:p>
        </p:txBody>
      </p:sp>
      <p:sp>
        <p:nvSpPr>
          <p:cNvPr id="3" name="Content Placeholder 2"/>
          <p:cNvSpPr>
            <a:spLocks noGrp="1"/>
          </p:cNvSpPr>
          <p:nvPr>
            <p:ph idx="1"/>
          </p:nvPr>
        </p:nvSpPr>
        <p:spPr/>
        <p:txBody>
          <a:bodyPr/>
          <a:lstStyle/>
          <a:p>
            <a:endParaRPr lang="da-DK"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4784"/>
            <a:ext cx="8604447" cy="471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911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Sprogbrug (tal fra </a:t>
            </a:r>
            <a:r>
              <a:rPr lang="da-DK" dirty="0" err="1" smtClean="0"/>
              <a:t>Gabinete</a:t>
            </a:r>
            <a:r>
              <a:rPr lang="da-DK" dirty="0" smtClean="0"/>
              <a:t> de </a:t>
            </a:r>
            <a:r>
              <a:rPr lang="da-DK" dirty="0" err="1" smtClean="0"/>
              <a:t>Prospección</a:t>
            </a:r>
            <a:r>
              <a:rPr lang="da-DK" dirty="0" smtClean="0"/>
              <a:t> </a:t>
            </a:r>
            <a:r>
              <a:rPr lang="da-DK" dirty="0" err="1" smtClean="0"/>
              <a:t>Sociológica</a:t>
            </a:r>
            <a:r>
              <a:rPr lang="da-DK" dirty="0" smtClean="0"/>
              <a:t>, 2010)</a:t>
            </a:r>
            <a:endParaRPr lang="da-DK" dirty="0"/>
          </a:p>
        </p:txBody>
      </p:sp>
      <p:sp>
        <p:nvSpPr>
          <p:cNvPr id="3" name="Content Placeholder 2"/>
          <p:cNvSpPr>
            <a:spLocks noGrp="1"/>
          </p:cNvSpPr>
          <p:nvPr>
            <p:ph idx="1"/>
          </p:nvPr>
        </p:nvSpPr>
        <p:spPr/>
        <p:txBody>
          <a:bodyPr/>
          <a:lstStyle/>
          <a:p>
            <a:endParaRPr lang="da-DK"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7"/>
            <a:ext cx="856895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30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12168"/>
          </a:xfrm>
        </p:spPr>
        <p:txBody>
          <a:bodyPr>
            <a:noAutofit/>
          </a:bodyPr>
          <a:lstStyle/>
          <a:p>
            <a:r>
              <a:rPr lang="da-DK" sz="3200" dirty="0" smtClean="0"/>
              <a:t>Forskellige udgangspunkter for historieskrivningen eller konstruktion af fortællingen</a:t>
            </a:r>
            <a:endParaRPr lang="da-DK" sz="3200" dirty="0"/>
          </a:p>
        </p:txBody>
      </p:sp>
      <p:sp>
        <p:nvSpPr>
          <p:cNvPr id="3" name="Content Placeholder 2"/>
          <p:cNvSpPr>
            <a:spLocks noGrp="1"/>
          </p:cNvSpPr>
          <p:nvPr>
            <p:ph idx="1"/>
          </p:nvPr>
        </p:nvSpPr>
        <p:spPr>
          <a:xfrm>
            <a:off x="457200" y="1916833"/>
            <a:ext cx="8229600" cy="4032448"/>
          </a:xfrm>
        </p:spPr>
        <p:txBody>
          <a:bodyPr>
            <a:normAutofit fontScale="92500" lnSpcReduction="20000"/>
          </a:bodyPr>
          <a:lstStyle/>
          <a:p>
            <a:r>
              <a:rPr lang="da-DK" dirty="0" smtClean="0"/>
              <a:t>Homogen(</a:t>
            </a:r>
            <a:r>
              <a:rPr lang="da-DK" dirty="0" err="1" smtClean="0"/>
              <a:t>iserende</a:t>
            </a:r>
            <a:r>
              <a:rPr lang="da-DK" dirty="0" smtClean="0"/>
              <a:t>) [nationaliseringstvang] vs. heterogen (individualiserende) fremstilling af kultur og livsforhold</a:t>
            </a:r>
          </a:p>
          <a:p>
            <a:r>
              <a:rPr lang="da-DK" dirty="0" smtClean="0"/>
              <a:t>Fokus på fælles ophav vs. anerkendelse af diversitet og en opsplittet virkelighed</a:t>
            </a:r>
          </a:p>
          <a:p>
            <a:r>
              <a:rPr lang="da-DK" dirty="0" smtClean="0"/>
              <a:t>Dybere mening vs. sammenspil af tilfældigheder</a:t>
            </a:r>
          </a:p>
          <a:p>
            <a:r>
              <a:rPr lang="da-DK" dirty="0" smtClean="0"/>
              <a:t>Betinger de enkelte faktorer hinanden i et mere eller mindre lukket (nationalt) scenario, eller indgår de i højere grad som komponenter i større sammenhænge?</a:t>
            </a:r>
          </a:p>
          <a:p>
            <a:endParaRPr lang="da-DK" dirty="0"/>
          </a:p>
        </p:txBody>
      </p:sp>
    </p:spTree>
    <p:extLst>
      <p:ext uri="{BB962C8B-B14F-4D97-AF65-F5344CB8AC3E}">
        <p14:creationId xmlns:p14="http://schemas.microsoft.com/office/powerpoint/2010/main" val="1490278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da-DK" dirty="0"/>
              <a:t>K</a:t>
            </a:r>
            <a:r>
              <a:rPr lang="da-DK" dirty="0" smtClean="0"/>
              <a:t>onklusion</a:t>
            </a:r>
            <a:endParaRPr lang="da-DK" dirty="0"/>
          </a:p>
        </p:txBody>
      </p:sp>
      <p:sp>
        <p:nvSpPr>
          <p:cNvPr id="3" name="Content Placeholder 2"/>
          <p:cNvSpPr>
            <a:spLocks noGrp="1"/>
          </p:cNvSpPr>
          <p:nvPr>
            <p:ph idx="1"/>
          </p:nvPr>
        </p:nvSpPr>
        <p:spPr>
          <a:xfrm>
            <a:off x="457200" y="1052736"/>
            <a:ext cx="8229600" cy="5328592"/>
          </a:xfrm>
        </p:spPr>
        <p:txBody>
          <a:bodyPr>
            <a:normAutofit fontScale="70000" lnSpcReduction="20000"/>
          </a:bodyPr>
          <a:lstStyle/>
          <a:p>
            <a:r>
              <a:rPr lang="da-DK" sz="3400" dirty="0" smtClean="0"/>
              <a:t>Kriterierne for baskiskhed og mulighederne for at opfylde dem har været mange og vekslende og deres udvælgelse politisk og ideologisk betinget. Identitetsmarkører kan aktiveres og tillægges forskellig værdi afhængig af tid, aktører og formål.</a:t>
            </a:r>
          </a:p>
          <a:p>
            <a:r>
              <a:rPr lang="da-DK" sz="3400" dirty="0" smtClean="0"/>
              <a:t>Den baskiske nationalisme er gået fra at være et hovedsageligt subversivt fænomen til en institutionaliseret faktor. </a:t>
            </a:r>
          </a:p>
          <a:p>
            <a:r>
              <a:rPr lang="da-DK" sz="3400" dirty="0" smtClean="0"/>
              <a:t>Den baskiske nationalismes legitimitet er stærk varierende i tid og mellem forskellige grupper, og er helt afhængig af dens fremtræden.</a:t>
            </a:r>
          </a:p>
          <a:p>
            <a:r>
              <a:rPr lang="da-DK" sz="3400" dirty="0" smtClean="0"/>
              <a:t>Konstruktionen af det baskiske som en minoritetsdiskurs mod det spanske er problematisk, fordi den udgrænser indadtil. Splittelse mellem en homogeniserende </a:t>
            </a:r>
            <a:r>
              <a:rPr lang="da-DK" sz="3400" dirty="0" err="1" smtClean="0"/>
              <a:t>monoidentitær</a:t>
            </a:r>
            <a:r>
              <a:rPr lang="da-DK" sz="3400" dirty="0" smtClean="0"/>
              <a:t> ideologi/nationalisme og en pluralistisk opfattelse, der anerkender delt identitet og det at erkende sig som og have en vilje til at være baskisk som identitetskonstituerende træk. </a:t>
            </a:r>
          </a:p>
          <a:p>
            <a:pPr marL="0" indent="0">
              <a:buNone/>
            </a:pPr>
            <a:endParaRPr lang="da-DK" dirty="0"/>
          </a:p>
        </p:txBody>
      </p:sp>
    </p:spTree>
    <p:extLst>
      <p:ext uri="{BB962C8B-B14F-4D97-AF65-F5344CB8AC3E}">
        <p14:creationId xmlns:p14="http://schemas.microsoft.com/office/powerpoint/2010/main" val="383139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Strøtanker om parallelitet til DK</a:t>
            </a:r>
            <a:endParaRPr lang="da-DK" dirty="0"/>
          </a:p>
        </p:txBody>
      </p:sp>
      <p:sp>
        <p:nvSpPr>
          <p:cNvPr id="3" name="Content Placeholder 2"/>
          <p:cNvSpPr>
            <a:spLocks noGrp="1"/>
          </p:cNvSpPr>
          <p:nvPr>
            <p:ph idx="1"/>
          </p:nvPr>
        </p:nvSpPr>
        <p:spPr/>
        <p:txBody>
          <a:bodyPr>
            <a:normAutofit fontScale="62500" lnSpcReduction="20000"/>
          </a:bodyPr>
          <a:lstStyle/>
          <a:p>
            <a:r>
              <a:rPr lang="da-DK" dirty="0" smtClean="0"/>
              <a:t>Insisteren på en monokulturel fortælling </a:t>
            </a:r>
          </a:p>
          <a:p>
            <a:r>
              <a:rPr lang="da-DK" dirty="0"/>
              <a:t>D</a:t>
            </a:r>
            <a:r>
              <a:rPr lang="da-DK" dirty="0" smtClean="0"/>
              <a:t>et udefrakommende som fjendebillede; det </a:t>
            </a:r>
            <a:r>
              <a:rPr lang="da-DK" dirty="0" err="1" smtClean="0"/>
              <a:t>invasive</a:t>
            </a:r>
            <a:r>
              <a:rPr lang="da-DK" dirty="0" smtClean="0"/>
              <a:t> der ødelægger samhørigheden, fratager os vores sande identitet</a:t>
            </a:r>
          </a:p>
          <a:p>
            <a:r>
              <a:rPr lang="da-DK" dirty="0" smtClean="0"/>
              <a:t>Monopolisering af baskiskhed/danskhed</a:t>
            </a:r>
          </a:p>
          <a:p>
            <a:r>
              <a:rPr lang="da-DK" dirty="0" smtClean="0"/>
              <a:t>Retten til fortællingen, til danmarkshistorien, til symbolerne (kulturkanon).</a:t>
            </a:r>
          </a:p>
          <a:p>
            <a:r>
              <a:rPr lang="da-DK" dirty="0" smtClean="0"/>
              <a:t>Den homogene stamme skal bevares og fortidens idyl hylles. Stærk sammenhæng mellem territorium, sprog og oprindelse. Det står i modsætning til internationalisering, globalisering, </a:t>
            </a:r>
            <a:r>
              <a:rPr lang="da-DK" dirty="0" err="1" smtClean="0"/>
              <a:t>multikulturalisme</a:t>
            </a:r>
            <a:r>
              <a:rPr lang="da-DK" dirty="0" smtClean="0"/>
              <a:t>, multietnicitet, kreativ klasse med engelsk som naturligt andet sprog.</a:t>
            </a:r>
          </a:p>
          <a:p>
            <a:r>
              <a:rPr lang="da-DK" dirty="0" smtClean="0"/>
              <a:t>Sproget er en forudsætning for dansk identitet vs. sproget er et arbitrært kommunikationsmiddel.</a:t>
            </a:r>
          </a:p>
          <a:p>
            <a:r>
              <a:rPr lang="da-DK" dirty="0" smtClean="0"/>
              <a:t>Dem tæt på er ok (</a:t>
            </a:r>
            <a:r>
              <a:rPr lang="da-DK" dirty="0" err="1" smtClean="0"/>
              <a:t>Navarra</a:t>
            </a:r>
            <a:r>
              <a:rPr lang="da-DK" dirty="0" smtClean="0"/>
              <a:t>, </a:t>
            </a:r>
            <a:r>
              <a:rPr lang="da-DK" dirty="0" err="1" smtClean="0"/>
              <a:t>Castilla</a:t>
            </a:r>
            <a:r>
              <a:rPr lang="da-DK" dirty="0" smtClean="0"/>
              <a:t> y </a:t>
            </a:r>
            <a:r>
              <a:rPr lang="da-DK" dirty="0" err="1" smtClean="0"/>
              <a:t>León</a:t>
            </a:r>
            <a:r>
              <a:rPr lang="da-DK" dirty="0" smtClean="0"/>
              <a:t>; Tyskland, Holland, Sverige), dem længere fra er problematiske (Andalusien, </a:t>
            </a:r>
            <a:r>
              <a:rPr lang="da-DK" dirty="0" err="1" smtClean="0"/>
              <a:t>Extremadura</a:t>
            </a:r>
            <a:r>
              <a:rPr lang="da-DK" dirty="0" smtClean="0"/>
              <a:t>; Tyrkiet, Palæstina)</a:t>
            </a:r>
          </a:p>
          <a:p>
            <a:r>
              <a:rPr lang="da-DK" dirty="0" smtClean="0"/>
              <a:t>Er der tale om universelle oppositioner?</a:t>
            </a:r>
            <a:endParaRPr lang="da-DK" dirty="0"/>
          </a:p>
        </p:txBody>
      </p:sp>
    </p:spTree>
    <p:extLst>
      <p:ext uri="{BB962C8B-B14F-4D97-AF65-F5344CB8AC3E}">
        <p14:creationId xmlns:p14="http://schemas.microsoft.com/office/powerpoint/2010/main" val="1810924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a-DK" dirty="0" smtClean="0"/>
              <a:t>Nationer uden stat:</a:t>
            </a:r>
            <a:br>
              <a:rPr lang="da-DK" dirty="0" smtClean="0"/>
            </a:br>
            <a:r>
              <a:rPr lang="da-DK" dirty="0" smtClean="0"/>
              <a:t>Skotland og Baskerlandet</a:t>
            </a:r>
            <a:endParaRPr lang="da-DK" dirty="0"/>
          </a:p>
        </p:txBody>
      </p:sp>
      <p:sp>
        <p:nvSpPr>
          <p:cNvPr id="3" name="Subtitle 2"/>
          <p:cNvSpPr>
            <a:spLocks noGrp="1"/>
          </p:cNvSpPr>
          <p:nvPr>
            <p:ph type="subTitle" idx="1"/>
          </p:nvPr>
        </p:nvSpPr>
        <p:spPr/>
        <p:txBody>
          <a:bodyPr/>
          <a:lstStyle/>
          <a:p>
            <a:r>
              <a:rPr lang="da-DK" dirty="0" smtClean="0"/>
              <a:t>Charlotte Werther</a:t>
            </a:r>
          </a:p>
          <a:p>
            <a:r>
              <a:rPr lang="da-DK" dirty="0" smtClean="0"/>
              <a:t>Henrik Høeg Müller</a:t>
            </a:r>
          </a:p>
          <a:p>
            <a:r>
              <a:rPr lang="da-DK" dirty="0" smtClean="0"/>
              <a:t>20.04.2016</a:t>
            </a:r>
            <a:endParaRPr lang="da-DK" dirty="0"/>
          </a:p>
        </p:txBody>
      </p:sp>
    </p:spTree>
    <p:extLst>
      <p:ext uri="{BB962C8B-B14F-4D97-AF65-F5344CB8AC3E}">
        <p14:creationId xmlns:p14="http://schemas.microsoft.com/office/powerpoint/2010/main" val="80029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da-DK" b="1" dirty="0" smtClean="0"/>
              <a:t>Skotland</a:t>
            </a:r>
            <a:r>
              <a:rPr lang="da-DK" dirty="0" smtClean="0"/>
              <a:t>: Identiteter, mesterfortællinger og erindringssteder</a:t>
            </a:r>
            <a:endParaRPr lang="da-DK" dirty="0"/>
          </a:p>
        </p:txBody>
      </p:sp>
      <p:sp>
        <p:nvSpPr>
          <p:cNvPr id="5" name="Subtitle 4"/>
          <p:cNvSpPr>
            <a:spLocks noGrp="1"/>
          </p:cNvSpPr>
          <p:nvPr>
            <p:ph type="subTitle" idx="1"/>
          </p:nvPr>
        </p:nvSpPr>
        <p:spPr/>
        <p:txBody>
          <a:bodyPr/>
          <a:lstStyle/>
          <a:p>
            <a:r>
              <a:rPr lang="da-DK" dirty="0" smtClean="0"/>
              <a:t>Charlotte Werther</a:t>
            </a:r>
            <a:endParaRPr lang="da-DK" dirty="0"/>
          </a:p>
        </p:txBody>
      </p:sp>
    </p:spTree>
    <p:extLst>
      <p:ext uri="{BB962C8B-B14F-4D97-AF65-F5344CB8AC3E}">
        <p14:creationId xmlns:p14="http://schemas.microsoft.com/office/powerpoint/2010/main" val="2901692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smtClean="0"/>
              <a:t>Overblik</a:t>
            </a:r>
            <a:endParaRPr lang="da-DK" dirty="0"/>
          </a:p>
        </p:txBody>
      </p:sp>
      <p:sp>
        <p:nvSpPr>
          <p:cNvPr id="3" name="Content Placeholder 2"/>
          <p:cNvSpPr>
            <a:spLocks noGrp="1"/>
          </p:cNvSpPr>
          <p:nvPr>
            <p:ph idx="1"/>
          </p:nvPr>
        </p:nvSpPr>
        <p:spPr/>
        <p:txBody>
          <a:bodyPr/>
          <a:lstStyle/>
          <a:p>
            <a:r>
              <a:rPr lang="da-DK" i="1" dirty="0" smtClean="0"/>
              <a:t>Kollektive identiteter</a:t>
            </a:r>
            <a:r>
              <a:rPr lang="da-DK" dirty="0" smtClean="0"/>
              <a:t> – specielt i flernationale stater som Storbritannien (UK) og Spanien</a:t>
            </a:r>
          </a:p>
          <a:p>
            <a:r>
              <a:rPr lang="da-DK" i="1" dirty="0" smtClean="0"/>
              <a:t>Mesterfortællinger</a:t>
            </a:r>
          </a:p>
          <a:p>
            <a:r>
              <a:rPr lang="da-DK" i="1" dirty="0" smtClean="0"/>
              <a:t>Erindringsfællesskaber</a:t>
            </a:r>
            <a:r>
              <a:rPr lang="da-DK" dirty="0" smtClean="0"/>
              <a:t> og </a:t>
            </a:r>
            <a:r>
              <a:rPr lang="da-DK" i="1" dirty="0" smtClean="0"/>
              <a:t>erindringssteder</a:t>
            </a:r>
          </a:p>
          <a:p>
            <a:r>
              <a:rPr lang="da-DK" b="1" dirty="0" smtClean="0"/>
              <a:t>Skotland</a:t>
            </a:r>
            <a:r>
              <a:rPr lang="da-DK" dirty="0" smtClean="0"/>
              <a:t>: </a:t>
            </a:r>
            <a:r>
              <a:rPr lang="da-DK" i="1" dirty="0" smtClean="0"/>
              <a:t>identitet</a:t>
            </a:r>
            <a:r>
              <a:rPr lang="da-DK" i="1" u="sng" dirty="0" smtClean="0"/>
              <a:t>er</a:t>
            </a:r>
            <a:r>
              <a:rPr lang="da-DK" dirty="0" smtClean="0"/>
              <a:t>, </a:t>
            </a:r>
            <a:r>
              <a:rPr lang="da-DK" i="1" dirty="0" smtClean="0"/>
              <a:t>mesterfortællinger</a:t>
            </a:r>
            <a:r>
              <a:rPr lang="da-DK" dirty="0" smtClean="0"/>
              <a:t> og </a:t>
            </a:r>
            <a:r>
              <a:rPr lang="da-DK" i="1" dirty="0" smtClean="0"/>
              <a:t>erindringssteder</a:t>
            </a:r>
            <a:endParaRPr lang="da-DK" i="1" dirty="0"/>
          </a:p>
        </p:txBody>
      </p:sp>
    </p:spTree>
    <p:extLst>
      <p:ext uri="{BB962C8B-B14F-4D97-AF65-F5344CB8AC3E}">
        <p14:creationId xmlns:p14="http://schemas.microsoft.com/office/powerpoint/2010/main" val="1178354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Identitet</a:t>
            </a:r>
            <a:endParaRPr lang="da-DK"/>
          </a:p>
        </p:txBody>
      </p:sp>
      <p:sp>
        <p:nvSpPr>
          <p:cNvPr id="3" name="Pladsholder til indhold 2"/>
          <p:cNvSpPr>
            <a:spLocks noGrp="1"/>
          </p:cNvSpPr>
          <p:nvPr>
            <p:ph sz="quarter" idx="1"/>
          </p:nvPr>
        </p:nvSpPr>
        <p:spPr/>
        <p:txBody>
          <a:bodyPr>
            <a:normAutofit fontScale="70000" lnSpcReduction="20000"/>
          </a:bodyPr>
          <a:lstStyle/>
          <a:p>
            <a:pPr marL="0" indent="0">
              <a:buNone/>
            </a:pPr>
            <a:r>
              <a:rPr lang="da-DK" dirty="0" smtClean="0"/>
              <a:t>Fælles sæt af værdier, principper, skikke, osv.</a:t>
            </a:r>
          </a:p>
          <a:p>
            <a:pPr marL="0" indent="0">
              <a:buNone/>
            </a:pPr>
            <a:r>
              <a:rPr lang="da-DK" dirty="0" smtClean="0"/>
              <a:t>Tre typer identitet:</a:t>
            </a:r>
          </a:p>
          <a:p>
            <a:pPr marL="0" indent="0">
              <a:buNone/>
            </a:pPr>
            <a:endParaRPr lang="da-DK" dirty="0" smtClean="0"/>
          </a:p>
          <a:p>
            <a:pPr marL="457200" indent="-457200">
              <a:buFont typeface="+mj-lt"/>
              <a:buAutoNum type="arabicPeriod"/>
            </a:pPr>
            <a:r>
              <a:rPr lang="da-DK" dirty="0" smtClean="0"/>
              <a:t>Institutionaliseret identitet: den ”officielle” nationale identitet i et land.</a:t>
            </a:r>
          </a:p>
          <a:p>
            <a:pPr marL="457200" indent="-457200">
              <a:buFont typeface="+mj-lt"/>
              <a:buAutoNum type="arabicPeriod"/>
            </a:pPr>
            <a:r>
              <a:rPr lang="da-DK" dirty="0" smtClean="0"/>
              <a:t>Modstandsidentitet: afstandtagen fra en institutionaliseret identitet hos marginaliserede grupper som nationale eller religiøse mindretal.</a:t>
            </a:r>
          </a:p>
          <a:p>
            <a:pPr marL="457200" indent="-457200">
              <a:buFont typeface="+mj-lt"/>
              <a:buAutoNum type="arabicPeriod"/>
            </a:pPr>
            <a:r>
              <a:rPr lang="da-DK" dirty="0" smtClean="0"/>
              <a:t>Projektidentitet: forsøgene på at skabe en institutionaliseret identitet.</a:t>
            </a:r>
          </a:p>
          <a:p>
            <a:pPr marL="457200" indent="-457200">
              <a:buFont typeface="+mj-lt"/>
              <a:buAutoNum type="arabicPeriod"/>
            </a:pPr>
            <a:endParaRPr lang="da-DK" dirty="0" smtClean="0"/>
          </a:p>
          <a:p>
            <a:pPr marL="0" indent="0">
              <a:buNone/>
            </a:pPr>
            <a:r>
              <a:rPr lang="da-DK" dirty="0" smtClean="0"/>
              <a:t>Alle tre typer har deres mesterfortællinger – og erindringssteder – som grundlag for deres indhold. Men en given identitet kan – med samme fortælling – fremstå snart som det ene, snart som det andet.</a:t>
            </a:r>
            <a:endParaRPr lang="da-DK" dirty="0"/>
          </a:p>
        </p:txBody>
      </p:sp>
    </p:spTree>
    <p:extLst>
      <p:ext uri="{BB962C8B-B14F-4D97-AF65-F5344CB8AC3E}">
        <p14:creationId xmlns:p14="http://schemas.microsoft.com/office/powerpoint/2010/main" val="3596345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Kollektive identiteter i </a:t>
            </a:r>
            <a:br>
              <a:rPr lang="da-DK" dirty="0" smtClean="0"/>
            </a:br>
            <a:r>
              <a:rPr lang="da-DK" dirty="0" smtClean="0"/>
              <a:t>flernationale stater som </a:t>
            </a:r>
            <a:r>
              <a:rPr lang="da-DK" dirty="0" smtClean="0">
                <a:solidFill>
                  <a:srgbClr val="FF0000"/>
                </a:solidFill>
              </a:rPr>
              <a:t>UK</a:t>
            </a:r>
            <a:endParaRPr lang="da-DK" dirty="0"/>
          </a:p>
        </p:txBody>
      </p:sp>
      <p:sp>
        <p:nvSpPr>
          <p:cNvPr id="3" name="Content Placeholder 2"/>
          <p:cNvSpPr>
            <a:spLocks noGrp="1"/>
          </p:cNvSpPr>
          <p:nvPr>
            <p:ph idx="1"/>
          </p:nvPr>
        </p:nvSpPr>
        <p:spPr/>
        <p:txBody>
          <a:bodyPr>
            <a:normAutofit fontScale="92500" lnSpcReduction="10000"/>
          </a:bodyPr>
          <a:lstStyle/>
          <a:p>
            <a:pPr marL="0" indent="0">
              <a:buNone/>
            </a:pPr>
            <a:r>
              <a:rPr lang="da-DK" dirty="0" smtClean="0"/>
              <a:t>I flernationale stater kan der være </a:t>
            </a:r>
            <a:r>
              <a:rPr lang="da-DK" u="sng" dirty="0" smtClean="0"/>
              <a:t>konkurrerende</a:t>
            </a:r>
            <a:r>
              <a:rPr lang="da-DK" dirty="0" smtClean="0"/>
              <a:t> identiteter:</a:t>
            </a:r>
          </a:p>
          <a:p>
            <a:r>
              <a:rPr lang="da-DK" dirty="0" smtClean="0"/>
              <a:t>Den statsborgerlige (fælles) identitet, som ofte baseres på det dominerende statsfolks identitet og historie: </a:t>
            </a:r>
            <a:r>
              <a:rPr lang="da-DK" b="1" dirty="0" smtClean="0"/>
              <a:t>britisk</a:t>
            </a:r>
            <a:r>
              <a:rPr lang="da-DK" dirty="0" smtClean="0"/>
              <a:t> = </a:t>
            </a:r>
            <a:r>
              <a:rPr lang="da-DK" b="1" dirty="0" smtClean="0"/>
              <a:t>engelsk</a:t>
            </a:r>
            <a:r>
              <a:rPr lang="da-DK" dirty="0" smtClean="0"/>
              <a:t> (umarkeret eller inkluderende) </a:t>
            </a:r>
            <a:r>
              <a:rPr lang="da-DK" dirty="0" smtClean="0">
                <a:solidFill>
                  <a:srgbClr val="FF0000"/>
                </a:solidFill>
              </a:rPr>
              <a:t>UK 64,6 </a:t>
            </a:r>
            <a:r>
              <a:rPr lang="da-DK" dirty="0" err="1" smtClean="0">
                <a:solidFill>
                  <a:srgbClr val="FF0000"/>
                </a:solidFill>
              </a:rPr>
              <a:t>mio</a:t>
            </a:r>
            <a:r>
              <a:rPr lang="da-DK" dirty="0" smtClean="0">
                <a:solidFill>
                  <a:srgbClr val="FF0000"/>
                </a:solidFill>
              </a:rPr>
              <a:t>, England 54,3 </a:t>
            </a:r>
            <a:r>
              <a:rPr lang="da-DK" dirty="0" err="1" smtClean="0">
                <a:solidFill>
                  <a:srgbClr val="FF0000"/>
                </a:solidFill>
              </a:rPr>
              <a:t>mio</a:t>
            </a:r>
            <a:endParaRPr lang="da-DK" dirty="0" smtClean="0"/>
          </a:p>
          <a:p>
            <a:r>
              <a:rPr lang="da-DK" dirty="0" smtClean="0"/>
              <a:t>De andre nationers eller mindretallenes identitet og historie: </a:t>
            </a:r>
            <a:r>
              <a:rPr lang="da-DK" b="1" dirty="0" smtClean="0"/>
              <a:t>skotsk</a:t>
            </a:r>
            <a:r>
              <a:rPr lang="da-DK" dirty="0" smtClean="0"/>
              <a:t>, </a:t>
            </a:r>
            <a:r>
              <a:rPr lang="da-DK" b="1" dirty="0" smtClean="0"/>
              <a:t>walisisk</a:t>
            </a:r>
            <a:r>
              <a:rPr lang="da-DK" dirty="0" smtClean="0"/>
              <a:t>, </a:t>
            </a:r>
            <a:r>
              <a:rPr lang="da-DK" b="1" dirty="0" smtClean="0"/>
              <a:t>nordirsk</a:t>
            </a:r>
            <a:r>
              <a:rPr lang="da-DK" dirty="0" smtClean="0"/>
              <a:t> (markeret eller ekskluderende) </a:t>
            </a:r>
            <a:r>
              <a:rPr lang="da-DK" dirty="0" smtClean="0">
                <a:solidFill>
                  <a:srgbClr val="FF0000"/>
                </a:solidFill>
              </a:rPr>
              <a:t>Scotland 5,4 </a:t>
            </a:r>
            <a:r>
              <a:rPr lang="da-DK" dirty="0" err="1" smtClean="0">
                <a:solidFill>
                  <a:srgbClr val="FF0000"/>
                </a:solidFill>
              </a:rPr>
              <a:t>mio</a:t>
            </a:r>
            <a:r>
              <a:rPr lang="da-DK" dirty="0" smtClean="0">
                <a:solidFill>
                  <a:srgbClr val="FF0000"/>
                </a:solidFill>
              </a:rPr>
              <a:t>, Wales 3,1 </a:t>
            </a:r>
            <a:r>
              <a:rPr lang="da-DK" dirty="0" err="1" smtClean="0">
                <a:solidFill>
                  <a:srgbClr val="FF0000"/>
                </a:solidFill>
              </a:rPr>
              <a:t>mio</a:t>
            </a:r>
            <a:r>
              <a:rPr lang="da-DK" dirty="0" smtClean="0">
                <a:solidFill>
                  <a:srgbClr val="FF0000"/>
                </a:solidFill>
              </a:rPr>
              <a:t>, Nordirland 1,8 </a:t>
            </a:r>
            <a:r>
              <a:rPr lang="da-DK" dirty="0" err="1" smtClean="0">
                <a:solidFill>
                  <a:srgbClr val="FF0000"/>
                </a:solidFill>
              </a:rPr>
              <a:t>mio</a:t>
            </a:r>
            <a:endParaRPr lang="da-DK" dirty="0" smtClean="0"/>
          </a:p>
        </p:txBody>
      </p:sp>
    </p:spTree>
    <p:extLst>
      <p:ext uri="{BB962C8B-B14F-4D97-AF65-F5344CB8AC3E}">
        <p14:creationId xmlns:p14="http://schemas.microsoft.com/office/powerpoint/2010/main" val="347221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da-DK" dirty="0" smtClean="0"/>
              <a:t>Mesterfortællingen og </a:t>
            </a:r>
            <a:br>
              <a:rPr lang="da-DK" dirty="0" smtClean="0"/>
            </a:br>
            <a:r>
              <a:rPr lang="da-DK" dirty="0" smtClean="0"/>
              <a:t>nationens fællesskab og identitet</a:t>
            </a:r>
            <a:endParaRPr lang="da-DK" dirty="0"/>
          </a:p>
        </p:txBody>
      </p:sp>
      <p:sp>
        <p:nvSpPr>
          <p:cNvPr id="8" name="Content Placeholder 7"/>
          <p:cNvSpPr>
            <a:spLocks noGrp="1"/>
          </p:cNvSpPr>
          <p:nvPr>
            <p:ph idx="1"/>
          </p:nvPr>
        </p:nvSpPr>
        <p:spPr/>
        <p:txBody>
          <a:bodyPr>
            <a:normAutofit fontScale="92500" lnSpcReduction="20000"/>
          </a:bodyPr>
          <a:lstStyle/>
          <a:p>
            <a:pPr marL="0" indent="0">
              <a:buNone/>
            </a:pPr>
            <a:r>
              <a:rPr lang="da-DK" dirty="0" smtClean="0"/>
              <a:t>En </a:t>
            </a:r>
            <a:r>
              <a:rPr lang="da-DK" i="1" dirty="0" smtClean="0"/>
              <a:t>mesterfortælling</a:t>
            </a:r>
            <a:r>
              <a:rPr lang="da-DK" dirty="0" smtClean="0"/>
              <a:t>:</a:t>
            </a:r>
          </a:p>
          <a:p>
            <a:r>
              <a:rPr lang="da-DK" dirty="0"/>
              <a:t>e</a:t>
            </a:r>
            <a:r>
              <a:rPr lang="da-DK" dirty="0" smtClean="0"/>
              <a:t>r den dominerende opfattelse og fremstilling af den historiske baggrund for </a:t>
            </a:r>
            <a:r>
              <a:rPr lang="da-DK" b="1" dirty="0" smtClean="0"/>
              <a:t>det nationale fællesskab</a:t>
            </a:r>
            <a:r>
              <a:rPr lang="da-DK" dirty="0" smtClean="0"/>
              <a:t> (nationen) den refererer til</a:t>
            </a:r>
          </a:p>
          <a:p>
            <a:r>
              <a:rPr lang="da-DK" dirty="0" smtClean="0"/>
              <a:t>gør krav på at være den autoritative version af </a:t>
            </a:r>
            <a:r>
              <a:rPr lang="da-DK" b="1" dirty="0" smtClean="0"/>
              <a:t>fællesskabets historie</a:t>
            </a:r>
            <a:r>
              <a:rPr lang="da-DK" dirty="0" smtClean="0"/>
              <a:t>, og</a:t>
            </a:r>
          </a:p>
          <a:p>
            <a:r>
              <a:rPr lang="da-DK" dirty="0"/>
              <a:t>s</a:t>
            </a:r>
            <a:r>
              <a:rPr lang="da-DK" dirty="0" smtClean="0"/>
              <a:t>kaber en kohærent, utvetydig forståelsesramme for den </a:t>
            </a:r>
            <a:r>
              <a:rPr lang="da-DK" b="1" dirty="0" smtClean="0"/>
              <a:t>nationale identitetsdannelse</a:t>
            </a:r>
          </a:p>
          <a:p>
            <a:r>
              <a:rPr lang="da-DK" dirty="0"/>
              <a:t>Den bibringer et ideologisk budskab og udvælger </a:t>
            </a:r>
            <a:r>
              <a:rPr lang="da-DK" u="sng" dirty="0"/>
              <a:t>selektivt</a:t>
            </a:r>
            <a:r>
              <a:rPr lang="da-DK" dirty="0"/>
              <a:t> begivenheder og </a:t>
            </a:r>
            <a:r>
              <a:rPr lang="da-DK" dirty="0" smtClean="0"/>
              <a:t>personer</a:t>
            </a:r>
            <a:endParaRPr lang="da-DK" b="1" dirty="0" smtClean="0"/>
          </a:p>
          <a:p>
            <a:endParaRPr lang="da-DK" dirty="0" smtClean="0"/>
          </a:p>
          <a:p>
            <a:endParaRPr lang="da-DK" dirty="0" smtClean="0"/>
          </a:p>
          <a:p>
            <a:pPr marL="0" indent="0">
              <a:buNone/>
            </a:pPr>
            <a:endParaRPr lang="da-DK" dirty="0"/>
          </a:p>
        </p:txBody>
      </p:sp>
    </p:spTree>
    <p:extLst>
      <p:ext uri="{BB962C8B-B14F-4D97-AF65-F5344CB8AC3E}">
        <p14:creationId xmlns:p14="http://schemas.microsoft.com/office/powerpoint/2010/main" val="3468431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Mesterfortælling</a:t>
            </a:r>
            <a:r>
              <a:rPr lang="da-DK" u="sng" dirty="0" smtClean="0"/>
              <a:t>er</a:t>
            </a:r>
            <a:r>
              <a:rPr lang="da-DK" dirty="0" smtClean="0"/>
              <a:t> og identitet</a:t>
            </a:r>
            <a:r>
              <a:rPr lang="da-DK" u="sng" dirty="0" smtClean="0"/>
              <a:t>er</a:t>
            </a:r>
            <a:endParaRPr lang="da-DK" dirty="0"/>
          </a:p>
        </p:txBody>
      </p:sp>
      <p:sp>
        <p:nvSpPr>
          <p:cNvPr id="3" name="Content Placeholder 2"/>
          <p:cNvSpPr>
            <a:spLocks noGrp="1"/>
          </p:cNvSpPr>
          <p:nvPr>
            <p:ph idx="1"/>
          </p:nvPr>
        </p:nvSpPr>
        <p:spPr/>
        <p:txBody>
          <a:bodyPr>
            <a:normAutofit fontScale="85000" lnSpcReduction="10000"/>
          </a:bodyPr>
          <a:lstStyle/>
          <a:p>
            <a:pPr marL="0" indent="0">
              <a:buNone/>
            </a:pPr>
            <a:r>
              <a:rPr lang="da-DK" b="1" dirty="0" smtClean="0"/>
              <a:t>Mesterfortællingen</a:t>
            </a:r>
            <a:r>
              <a:rPr lang="da-DK" dirty="0" smtClean="0"/>
              <a:t> bruges til at legitimere (en) </a:t>
            </a:r>
            <a:r>
              <a:rPr lang="da-DK" b="1" dirty="0" smtClean="0"/>
              <a:t>identitet</a:t>
            </a:r>
            <a:r>
              <a:rPr lang="da-DK" dirty="0" smtClean="0"/>
              <a:t> – </a:t>
            </a:r>
            <a:r>
              <a:rPr lang="da-DK" u="sng" dirty="0" smtClean="0"/>
              <a:t>men står ikke uimodsagt</a:t>
            </a:r>
            <a:r>
              <a:rPr lang="da-DK" dirty="0" smtClean="0"/>
              <a:t>.</a:t>
            </a:r>
          </a:p>
          <a:p>
            <a:r>
              <a:rPr lang="da-DK" i="1" dirty="0" smtClean="0"/>
              <a:t>Institutionaliseret eller legitimerende identitet</a:t>
            </a:r>
          </a:p>
          <a:p>
            <a:pPr marL="0" indent="0">
              <a:buNone/>
            </a:pPr>
            <a:r>
              <a:rPr lang="da-DK" dirty="0"/>
              <a:t>	</a:t>
            </a:r>
            <a:r>
              <a:rPr lang="da-DK" dirty="0" smtClean="0"/>
              <a:t>Den officielle statsidentitet og </a:t>
            </a:r>
            <a:r>
              <a:rPr lang="da-DK" dirty="0"/>
              <a:t>-</a:t>
            </a:r>
            <a:r>
              <a:rPr lang="da-DK" dirty="0" smtClean="0"/>
              <a:t>fortælling</a:t>
            </a:r>
          </a:p>
          <a:p>
            <a:r>
              <a:rPr lang="da-DK" i="1" dirty="0" smtClean="0"/>
              <a:t>Modstandsidentitet</a:t>
            </a:r>
          </a:p>
          <a:p>
            <a:pPr marL="0" indent="0">
              <a:buNone/>
            </a:pPr>
            <a:r>
              <a:rPr lang="da-DK" i="1" dirty="0"/>
              <a:t>	</a:t>
            </a:r>
            <a:r>
              <a:rPr lang="da-DK" dirty="0" smtClean="0"/>
              <a:t>Minoritetens mod(stands)identitet og fortælling</a:t>
            </a:r>
            <a:endParaRPr lang="da-DK" i="1" dirty="0" smtClean="0"/>
          </a:p>
          <a:p>
            <a:r>
              <a:rPr lang="da-DK" i="1" dirty="0" smtClean="0"/>
              <a:t>Projektidentitet</a:t>
            </a:r>
          </a:p>
          <a:p>
            <a:pPr marL="0" indent="0">
              <a:buNone/>
            </a:pPr>
            <a:r>
              <a:rPr lang="da-DK" i="1" dirty="0" smtClean="0"/>
              <a:t>	</a:t>
            </a:r>
            <a:r>
              <a:rPr lang="da-DK" dirty="0" smtClean="0"/>
              <a:t>Identitet forankret i kampen for oprettelse af en 	stat for minoriteten</a:t>
            </a:r>
            <a:r>
              <a:rPr lang="da-DK" i="1" dirty="0"/>
              <a:t>	</a:t>
            </a:r>
            <a:r>
              <a:rPr lang="da-DK" i="1" dirty="0" smtClean="0"/>
              <a:t> </a:t>
            </a:r>
            <a:r>
              <a:rPr lang="da-DK" dirty="0" smtClean="0"/>
              <a:t>og den tilhørende fortælling</a:t>
            </a:r>
            <a:endParaRPr lang="da-DK" i="1" dirty="0" smtClean="0"/>
          </a:p>
          <a:p>
            <a:pPr marL="0" indent="0">
              <a:buNone/>
            </a:pPr>
            <a:r>
              <a:rPr lang="da-DK" dirty="0" smtClean="0"/>
              <a:t>(Manuel </a:t>
            </a:r>
            <a:r>
              <a:rPr lang="da-DK" dirty="0" err="1" smtClean="0"/>
              <a:t>Castells</a:t>
            </a:r>
            <a:r>
              <a:rPr lang="da-DK" dirty="0" smtClean="0"/>
              <a:t>)</a:t>
            </a:r>
            <a:r>
              <a:rPr lang="da-DK" i="1" dirty="0"/>
              <a:t>	</a:t>
            </a:r>
          </a:p>
        </p:txBody>
      </p:sp>
    </p:spTree>
    <p:extLst>
      <p:ext uri="{BB962C8B-B14F-4D97-AF65-F5344CB8AC3E}">
        <p14:creationId xmlns:p14="http://schemas.microsoft.com/office/powerpoint/2010/main" val="3925951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Erindringsfællesskaber</a:t>
            </a:r>
            <a:endParaRPr lang="da-DK" dirty="0"/>
          </a:p>
        </p:txBody>
      </p:sp>
      <p:sp>
        <p:nvSpPr>
          <p:cNvPr id="3" name="Content Placeholder 2"/>
          <p:cNvSpPr>
            <a:spLocks noGrp="1"/>
          </p:cNvSpPr>
          <p:nvPr>
            <p:ph idx="1"/>
          </p:nvPr>
        </p:nvSpPr>
        <p:spPr/>
        <p:txBody>
          <a:bodyPr>
            <a:normAutofit fontScale="92500"/>
          </a:bodyPr>
          <a:lstStyle/>
          <a:p>
            <a:pPr marL="0" indent="0">
              <a:buNone/>
            </a:pPr>
            <a:r>
              <a:rPr lang="da-DK" dirty="0" smtClean="0"/>
              <a:t>En </a:t>
            </a:r>
            <a:r>
              <a:rPr lang="da-DK" u="sng" dirty="0" smtClean="0"/>
              <a:t>mesterfortælling</a:t>
            </a:r>
            <a:r>
              <a:rPr lang="da-DK" dirty="0" smtClean="0"/>
              <a:t> har til formål at forme og opretholde et </a:t>
            </a:r>
            <a:r>
              <a:rPr lang="da-DK" i="1" dirty="0" smtClean="0"/>
              <a:t>erindringsfællesskab</a:t>
            </a:r>
            <a:r>
              <a:rPr lang="da-DK" dirty="0" smtClean="0"/>
              <a:t>, ikke mindst det </a:t>
            </a:r>
            <a:r>
              <a:rPr lang="da-DK" b="1" dirty="0" smtClean="0"/>
              <a:t>nationale erindringsfællesskab</a:t>
            </a:r>
            <a:r>
              <a:rPr lang="da-DK" dirty="0" smtClean="0"/>
              <a:t>, som er et </a:t>
            </a:r>
            <a:r>
              <a:rPr lang="da-DK" i="1" dirty="0" smtClean="0"/>
              <a:t>forestillet fællesskab</a:t>
            </a:r>
            <a:r>
              <a:rPr lang="da-DK" dirty="0" smtClean="0"/>
              <a:t>, idet det skal skabe </a:t>
            </a:r>
            <a:r>
              <a:rPr lang="da-DK" u="sng" dirty="0" smtClean="0"/>
              <a:t>fællesskab</a:t>
            </a:r>
            <a:r>
              <a:rPr lang="da-DK" dirty="0" smtClean="0"/>
              <a:t> og </a:t>
            </a:r>
            <a:r>
              <a:rPr lang="da-DK" u="sng" dirty="0" smtClean="0"/>
              <a:t>identifikation</a:t>
            </a:r>
            <a:r>
              <a:rPr lang="da-DK" dirty="0" smtClean="0"/>
              <a:t> mellem utallige mennesker, der ikke kender hinanden, og mellem samtidige, fortidige og fremtidige generationer. </a:t>
            </a:r>
          </a:p>
          <a:p>
            <a:pPr marL="0" indent="0">
              <a:buNone/>
            </a:pPr>
            <a:r>
              <a:rPr lang="da-DK" dirty="0" smtClean="0"/>
              <a:t>Benedict Anderson: </a:t>
            </a:r>
            <a:r>
              <a:rPr lang="da-DK" i="1" dirty="0" err="1" smtClean="0"/>
              <a:t>Imagined</a:t>
            </a:r>
            <a:r>
              <a:rPr lang="da-DK" i="1" dirty="0" smtClean="0"/>
              <a:t> </a:t>
            </a:r>
            <a:r>
              <a:rPr lang="da-DK" i="1" dirty="0" err="1" smtClean="0"/>
              <a:t>communities</a:t>
            </a:r>
            <a:endParaRPr lang="da-DK" i="1" dirty="0"/>
          </a:p>
          <a:p>
            <a:pPr marL="0" indent="0">
              <a:buNone/>
            </a:pPr>
            <a:r>
              <a:rPr lang="da-DK" dirty="0" smtClean="0"/>
              <a:t>(1983,1991) 	</a:t>
            </a:r>
            <a:endParaRPr lang="da-DK" dirty="0"/>
          </a:p>
        </p:txBody>
      </p:sp>
    </p:spTree>
    <p:extLst>
      <p:ext uri="{BB962C8B-B14F-4D97-AF65-F5344CB8AC3E}">
        <p14:creationId xmlns:p14="http://schemas.microsoft.com/office/powerpoint/2010/main" val="3939120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smtClean="0"/>
              <a:t>Erindringssteder </a:t>
            </a:r>
            <a:endParaRPr lang="da-DK" dirty="0"/>
          </a:p>
        </p:txBody>
      </p:sp>
      <p:sp>
        <p:nvSpPr>
          <p:cNvPr id="3" name="Content Placeholder 2"/>
          <p:cNvSpPr>
            <a:spLocks noGrp="1"/>
          </p:cNvSpPr>
          <p:nvPr>
            <p:ph idx="1"/>
          </p:nvPr>
        </p:nvSpPr>
        <p:spPr/>
        <p:txBody>
          <a:bodyPr>
            <a:normAutofit fontScale="92500" lnSpcReduction="10000"/>
          </a:bodyPr>
          <a:lstStyle/>
          <a:p>
            <a:pPr marL="0" indent="0">
              <a:buNone/>
            </a:pPr>
            <a:r>
              <a:rPr lang="da-DK" dirty="0" smtClean="0"/>
              <a:t>Ligesom mesterfortællinger er </a:t>
            </a:r>
            <a:r>
              <a:rPr lang="da-DK" i="1" dirty="0" smtClean="0"/>
              <a:t>erindringssteder</a:t>
            </a:r>
            <a:r>
              <a:rPr lang="da-DK" dirty="0" smtClean="0"/>
              <a:t> med til at forme og opretholde </a:t>
            </a:r>
            <a:r>
              <a:rPr lang="da-DK" i="1" dirty="0" smtClean="0"/>
              <a:t>erindringsfællesskaber</a:t>
            </a:r>
            <a:r>
              <a:rPr lang="da-DK" dirty="0" smtClean="0"/>
              <a:t>. </a:t>
            </a:r>
          </a:p>
          <a:p>
            <a:pPr marL="0" indent="0">
              <a:buNone/>
            </a:pPr>
            <a:r>
              <a:rPr lang="da-DK" i="1" dirty="0" smtClean="0"/>
              <a:t>Erindringssteder</a:t>
            </a:r>
            <a:endParaRPr lang="da-DK" i="1" dirty="0"/>
          </a:p>
          <a:p>
            <a:pPr marL="0" indent="0">
              <a:buNone/>
            </a:pPr>
            <a:r>
              <a:rPr lang="da-DK" i="1" dirty="0" smtClean="0"/>
              <a:t>Les </a:t>
            </a:r>
            <a:r>
              <a:rPr lang="da-DK" i="1" dirty="0" err="1" smtClean="0"/>
              <a:t>lieux</a:t>
            </a:r>
            <a:r>
              <a:rPr lang="da-DK" i="1" dirty="0" smtClean="0"/>
              <a:t> de </a:t>
            </a:r>
            <a:r>
              <a:rPr lang="da-DK" i="1" dirty="0" err="1" smtClean="0"/>
              <a:t>mémoire</a:t>
            </a:r>
            <a:r>
              <a:rPr lang="da-DK" i="1" dirty="0" smtClean="0"/>
              <a:t> </a:t>
            </a:r>
            <a:r>
              <a:rPr lang="da-DK" dirty="0" smtClean="0"/>
              <a:t>(Pierre Nora)</a:t>
            </a:r>
            <a:endParaRPr lang="da-DK" i="1" dirty="0" smtClean="0"/>
          </a:p>
          <a:p>
            <a:pPr marL="0" indent="0">
              <a:buNone/>
            </a:pPr>
            <a:r>
              <a:rPr lang="da-DK" i="1" dirty="0" err="1" smtClean="0"/>
              <a:t>Realms</a:t>
            </a:r>
            <a:r>
              <a:rPr lang="da-DK" i="1" dirty="0" smtClean="0"/>
              <a:t> of Memory</a:t>
            </a:r>
          </a:p>
          <a:p>
            <a:pPr marL="0" indent="0">
              <a:buNone/>
            </a:pPr>
            <a:r>
              <a:rPr lang="da-DK" i="1" dirty="0" err="1" smtClean="0"/>
              <a:t>Erinnerungsorte</a:t>
            </a:r>
            <a:endParaRPr lang="da-DK" sz="2400" dirty="0"/>
          </a:p>
          <a:p>
            <a:pPr marL="0" indent="0">
              <a:buNone/>
            </a:pPr>
            <a:r>
              <a:rPr lang="da-DK" dirty="0" smtClean="0"/>
              <a:t>Også </a:t>
            </a:r>
            <a:r>
              <a:rPr lang="da-DK" i="1" dirty="0" smtClean="0"/>
              <a:t>erindringssteder</a:t>
            </a:r>
            <a:r>
              <a:rPr lang="da-DK" dirty="0" smtClean="0"/>
              <a:t> er genstand for </a:t>
            </a:r>
            <a:r>
              <a:rPr lang="da-DK" u="sng" dirty="0" smtClean="0"/>
              <a:t>kamp</a:t>
            </a:r>
            <a:r>
              <a:rPr lang="da-DK" dirty="0" smtClean="0"/>
              <a:t> om konkurrerende betydninger og fortolkninger og de kan ligeledes gå i glemsel</a:t>
            </a:r>
          </a:p>
        </p:txBody>
      </p:sp>
    </p:spTree>
    <p:extLst>
      <p:ext uri="{BB962C8B-B14F-4D97-AF65-F5344CB8AC3E}">
        <p14:creationId xmlns:p14="http://schemas.microsoft.com/office/powerpoint/2010/main" val="953811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Erindringshistorie i Danmark</a:t>
            </a:r>
            <a:endParaRPr lang="da-DK" dirty="0"/>
          </a:p>
        </p:txBody>
      </p:sp>
      <p:sp>
        <p:nvSpPr>
          <p:cNvPr id="3" name="Content Placeholder 2"/>
          <p:cNvSpPr>
            <a:spLocks noGrp="1"/>
          </p:cNvSpPr>
          <p:nvPr>
            <p:ph idx="1"/>
          </p:nvPr>
        </p:nvSpPr>
        <p:spPr/>
        <p:txBody>
          <a:bodyPr>
            <a:normAutofit lnSpcReduction="10000"/>
          </a:bodyPr>
          <a:lstStyle/>
          <a:p>
            <a:pPr marL="0" indent="0">
              <a:buNone/>
            </a:pPr>
            <a:r>
              <a:rPr lang="da-DK" dirty="0" smtClean="0"/>
              <a:t>Inge Adriansen:</a:t>
            </a:r>
          </a:p>
          <a:p>
            <a:pPr marL="0" indent="0">
              <a:buNone/>
            </a:pPr>
            <a:r>
              <a:rPr lang="da-DK" i="1" dirty="0" smtClean="0"/>
              <a:t>Nationale symboler i Det Danske Rige 1830-2000</a:t>
            </a:r>
          </a:p>
          <a:p>
            <a:pPr marL="0" indent="0">
              <a:buNone/>
            </a:pPr>
            <a:r>
              <a:rPr lang="da-DK" dirty="0" smtClean="0"/>
              <a:t>Bind 1: Fra fyrstestat til nationalstater (2003)</a:t>
            </a:r>
          </a:p>
          <a:p>
            <a:pPr marL="0" indent="0">
              <a:buNone/>
            </a:pPr>
            <a:r>
              <a:rPr lang="da-DK" i="1" dirty="0" smtClean="0"/>
              <a:t>Nationale symboler i Det Danske Rige 1830-2000</a:t>
            </a:r>
            <a:endParaRPr lang="da-DK" dirty="0" smtClean="0"/>
          </a:p>
          <a:p>
            <a:pPr marL="0" indent="0">
              <a:buNone/>
            </a:pPr>
            <a:r>
              <a:rPr lang="da-DK" dirty="0" smtClean="0"/>
              <a:t>Bind 2: Fra undersåtter til nation (2003)</a:t>
            </a:r>
          </a:p>
          <a:p>
            <a:pPr marL="0" indent="0">
              <a:buNone/>
            </a:pPr>
            <a:r>
              <a:rPr lang="da-DK" i="1" dirty="0" smtClean="0"/>
              <a:t>Erindringssteder i Danmark: Monumenter, mindesmærker og mødesteder </a:t>
            </a:r>
            <a:r>
              <a:rPr lang="da-DK" dirty="0" smtClean="0"/>
              <a:t>(2010)</a:t>
            </a:r>
          </a:p>
          <a:p>
            <a:pPr marL="0" indent="0">
              <a:buNone/>
            </a:pPr>
            <a:r>
              <a:rPr lang="da-DK" dirty="0" smtClean="0"/>
              <a:t>(Bind 3)</a:t>
            </a:r>
            <a:endParaRPr lang="da-DK" dirty="0"/>
          </a:p>
        </p:txBody>
      </p:sp>
    </p:spTree>
    <p:extLst>
      <p:ext uri="{BB962C8B-B14F-4D97-AF65-F5344CB8AC3E}">
        <p14:creationId xmlns:p14="http://schemas.microsoft.com/office/powerpoint/2010/main" val="4083024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Erindringssteder</a:t>
            </a:r>
            <a:endParaRPr lang="da-DK" dirty="0"/>
          </a:p>
        </p:txBody>
      </p:sp>
      <p:sp>
        <p:nvSpPr>
          <p:cNvPr id="3" name="Content Placeholder 2"/>
          <p:cNvSpPr>
            <a:spLocks noGrp="1"/>
          </p:cNvSpPr>
          <p:nvPr>
            <p:ph idx="1"/>
          </p:nvPr>
        </p:nvSpPr>
        <p:spPr/>
        <p:txBody>
          <a:bodyPr/>
          <a:lstStyle/>
          <a:p>
            <a:pPr marL="0" indent="0">
              <a:buNone/>
            </a:pPr>
            <a:r>
              <a:rPr lang="da-DK" i="1" dirty="0" smtClean="0"/>
              <a:t>Erindringssteder </a:t>
            </a:r>
            <a:r>
              <a:rPr lang="da-DK" dirty="0" smtClean="0"/>
              <a:t>kan anvendes både i en konkret betydning om: </a:t>
            </a:r>
          </a:p>
          <a:p>
            <a:pPr marL="0" indent="0">
              <a:buNone/>
            </a:pPr>
            <a:r>
              <a:rPr lang="da-DK" i="1" dirty="0" smtClean="0"/>
              <a:t>materielle</a:t>
            </a:r>
            <a:r>
              <a:rPr lang="da-DK" dirty="0" smtClean="0"/>
              <a:t> stedbundne, fysiske, topografiske </a:t>
            </a:r>
            <a:r>
              <a:rPr lang="da-DK" i="1" dirty="0" smtClean="0"/>
              <a:t>erindringssteder</a:t>
            </a:r>
            <a:r>
              <a:rPr lang="da-DK" dirty="0" smtClean="0"/>
              <a:t> som monumenter, mindesmærker og mødesteder, og de dertil knyttede ritualer: møder, årsdage, jubilæer osv.</a:t>
            </a:r>
          </a:p>
          <a:p>
            <a:pPr marL="0" indent="0">
              <a:buNone/>
            </a:pPr>
            <a:r>
              <a:rPr lang="da-DK" dirty="0" smtClean="0"/>
              <a:t>og om</a:t>
            </a:r>
          </a:p>
          <a:p>
            <a:pPr marL="0" indent="0">
              <a:buNone/>
            </a:pPr>
            <a:r>
              <a:rPr lang="da-DK" i="1" dirty="0" smtClean="0"/>
              <a:t>immaterielle, </a:t>
            </a:r>
            <a:r>
              <a:rPr lang="da-DK" dirty="0" smtClean="0"/>
              <a:t>mere symbolske </a:t>
            </a:r>
            <a:r>
              <a:rPr lang="da-DK" i="1" dirty="0" smtClean="0"/>
              <a:t>erindringssteder</a:t>
            </a:r>
            <a:endParaRPr lang="da-DK" i="1" dirty="0"/>
          </a:p>
        </p:txBody>
      </p:sp>
    </p:spTree>
    <p:extLst>
      <p:ext uri="{BB962C8B-B14F-4D97-AF65-F5344CB8AC3E}">
        <p14:creationId xmlns:p14="http://schemas.microsoft.com/office/powerpoint/2010/main" val="2672356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Danske immaterielle erindringssteder</a:t>
            </a:r>
            <a:br>
              <a:rPr lang="da-DK" dirty="0" smtClean="0"/>
            </a:br>
            <a:r>
              <a:rPr lang="da-DK" sz="2000" dirty="0" smtClean="0"/>
              <a:t>(Inge Adriansen: </a:t>
            </a:r>
            <a:r>
              <a:rPr lang="da-DK" sz="2000" i="1" dirty="0" smtClean="0"/>
              <a:t>Nationale symboler i Det Danske Rige 1830-2000)</a:t>
            </a:r>
            <a:endParaRPr lang="da-DK" dirty="0"/>
          </a:p>
        </p:txBody>
      </p:sp>
      <p:sp>
        <p:nvSpPr>
          <p:cNvPr id="3" name="Content Placeholder 2"/>
          <p:cNvSpPr>
            <a:spLocks noGrp="1"/>
          </p:cNvSpPr>
          <p:nvPr>
            <p:ph idx="1"/>
          </p:nvPr>
        </p:nvSpPr>
        <p:spPr/>
        <p:txBody>
          <a:bodyPr/>
          <a:lstStyle/>
          <a:p>
            <a:pPr marL="0" indent="0">
              <a:buNone/>
            </a:pPr>
            <a:r>
              <a:rPr lang="da-DK" dirty="0" smtClean="0"/>
              <a:t>Rigsvåben, regent, forfatning, nationalflag, nationalsang, nationaldag, pas, penge, frimærker, modersmålet, fædrelandssange, guder og helte, gravhøje og stendysser, guldhorn, lurer og andre oldsager, landboreformerne, slaget på Reden, genforeningen, nationale landskaber, nationale planter, nationale dyr, Holger Danske, Moder Danmark, Niels Ebbesen, nationale helte.</a:t>
            </a:r>
            <a:endParaRPr lang="da-DK" dirty="0"/>
          </a:p>
        </p:txBody>
      </p:sp>
    </p:spTree>
    <p:extLst>
      <p:ext uri="{BB962C8B-B14F-4D97-AF65-F5344CB8AC3E}">
        <p14:creationId xmlns:p14="http://schemas.microsoft.com/office/powerpoint/2010/main" val="1911506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smtClean="0"/>
              <a:t>Moder Danmark og Holger Danske</a:t>
            </a:r>
            <a:endParaRPr lang="da-DK" dirty="0"/>
          </a:p>
        </p:txBody>
      </p:sp>
      <p:pic>
        <p:nvPicPr>
          <p:cNvPr id="1331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2021" y="1600200"/>
            <a:ext cx="37889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https://upload.wikimedia.org/wikipedia/commons/thumb/e/e5/Elisabeth_Jerichau_Baumann_-_Mor_Danmark_1851.jpg/401px-Elisabeth_Jerichau_Baumann_-_Mor_Danmark_1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3819525" cy="456247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58846" y="1600200"/>
            <a:ext cx="301730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descr="https://upload.wikimedia.org/wikipedia/commons/thumb/9/93/Holger_Danske_%28Kronborg%29.jpg/320px-Holger_Danske_%28Kronborg%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566898"/>
            <a:ext cx="304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24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a-DK" dirty="0" smtClean="0"/>
              <a:t>Frihedsstøtten og Mindehøjen i Søndermarken (et glemselssted)</a:t>
            </a:r>
            <a:endParaRPr lang="da-DK"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66115" y="1600200"/>
            <a:ext cx="362077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https://upload.wikimedia.org/wikipedia/commons/a/a5/Frihedsst%C3%B8tten_engra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36576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32649" y="1600200"/>
            <a:ext cx="286970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10" descr="http://multimedia.pol.dk/archive/00267/kultur_minde2_04-07_267804a.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511415"/>
            <a:ext cx="33813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23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Centrum og periferi</a:t>
            </a:r>
            <a:endParaRPr lang="da-DK"/>
          </a:p>
        </p:txBody>
      </p:sp>
      <p:sp>
        <p:nvSpPr>
          <p:cNvPr id="3" name="Pladsholder til indhold 2"/>
          <p:cNvSpPr>
            <a:spLocks noGrp="1"/>
          </p:cNvSpPr>
          <p:nvPr>
            <p:ph sz="quarter" idx="1"/>
          </p:nvPr>
        </p:nvSpPr>
        <p:spPr/>
        <p:txBody>
          <a:bodyPr>
            <a:normAutofit fontScale="85000" lnSpcReduction="20000"/>
          </a:bodyPr>
          <a:lstStyle/>
          <a:p>
            <a:pPr marL="0" indent="0">
              <a:buNone/>
            </a:pPr>
            <a:r>
              <a:rPr lang="da-DK" dirty="0" smtClean="0"/>
              <a:t>Centrum er ikke nødvendigvis et geometrisk eller geografisk punkt:</a:t>
            </a:r>
          </a:p>
          <a:p>
            <a:pPr lvl="1"/>
            <a:r>
              <a:rPr lang="da-DK" dirty="0" smtClean="0"/>
              <a:t>Magten – økonomisk, kulturelt og politisk – befinder sig i centrum.</a:t>
            </a:r>
          </a:p>
          <a:p>
            <a:pPr lvl="1"/>
            <a:r>
              <a:rPr lang="da-DK" dirty="0" smtClean="0"/>
              <a:t>Alle strømninger og moder samles i centrum.</a:t>
            </a:r>
          </a:p>
          <a:p>
            <a:pPr lvl="1"/>
            <a:r>
              <a:rPr lang="da-DK" dirty="0" smtClean="0"/>
              <a:t>Centrum er derfor der hvor det sker, hvor beslutningerne tages.</a:t>
            </a:r>
          </a:p>
          <a:p>
            <a:pPr lvl="1"/>
            <a:r>
              <a:rPr lang="da-DK" dirty="0" smtClean="0"/>
              <a:t>Der hvor den institutionaliserede identitet udgår fra.</a:t>
            </a:r>
          </a:p>
          <a:p>
            <a:pPr marL="0" indent="0">
              <a:buNone/>
            </a:pPr>
            <a:r>
              <a:rPr lang="da-DK" dirty="0" smtClean="0"/>
              <a:t>Periferien er alt det andet, kun sig selv:</a:t>
            </a:r>
          </a:p>
          <a:p>
            <a:pPr lvl="1"/>
            <a:r>
              <a:rPr lang="da-DK" dirty="0" smtClean="0"/>
              <a:t>Underlagt centrums ”luner”.</a:t>
            </a:r>
          </a:p>
          <a:p>
            <a:pPr lvl="1"/>
            <a:r>
              <a:rPr lang="da-DK" dirty="0" smtClean="0"/>
              <a:t>Føler sig som og behandles ofte som ”udkant”.</a:t>
            </a:r>
          </a:p>
          <a:p>
            <a:pPr lvl="1"/>
            <a:r>
              <a:rPr lang="da-DK" dirty="0" smtClean="0"/>
              <a:t>Arnested for modstandsidentitet.</a:t>
            </a:r>
            <a:endParaRPr lang="da-DK" dirty="0"/>
          </a:p>
        </p:txBody>
      </p:sp>
    </p:spTree>
    <p:extLst>
      <p:ext uri="{BB962C8B-B14F-4D97-AF65-F5344CB8AC3E}">
        <p14:creationId xmlns:p14="http://schemas.microsoft.com/office/powerpoint/2010/main" val="1790343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dirty="0" smtClean="0"/>
              <a:t>Skotter i Søndermarken</a:t>
            </a:r>
            <a:endParaRPr lang="da-DK" dirty="0"/>
          </a:p>
        </p:txBody>
      </p:sp>
      <p:sp>
        <p:nvSpPr>
          <p:cNvPr id="9" name="Content Placeholder 8"/>
          <p:cNvSpPr>
            <a:spLocks noGrp="1"/>
          </p:cNvSpPr>
          <p:nvPr>
            <p:ph sz="half" idx="2"/>
          </p:nvPr>
        </p:nvSpPr>
        <p:spPr/>
        <p:txBody>
          <a:bodyPr/>
          <a:lstStyle/>
          <a:p>
            <a:pPr marL="0" indent="0">
              <a:buNone/>
            </a:pPr>
            <a:endParaRPr lang="da-DK" dirty="0" smtClean="0"/>
          </a:p>
          <a:p>
            <a:pPr marL="0" indent="0">
              <a:buNone/>
            </a:pPr>
            <a:endParaRPr lang="da-DK" dirty="0"/>
          </a:p>
          <a:p>
            <a:pPr marL="0" indent="0">
              <a:buNone/>
            </a:pPr>
            <a:r>
              <a:rPr lang="da-DK" dirty="0" smtClean="0"/>
              <a:t>	Skotske </a:t>
            </a:r>
            <a:r>
              <a:rPr lang="da-DK" dirty="0" err="1" smtClean="0"/>
              <a:t>Highland</a:t>
            </a:r>
            <a:r>
              <a:rPr lang="da-DK" dirty="0" smtClean="0"/>
              <a:t> 	soldater i 	Søndermarken 	under Københavns 	bombardement i 	1807</a:t>
            </a:r>
            <a:endParaRPr lang="da-DK" dirty="0"/>
          </a:p>
        </p:txBody>
      </p:sp>
      <p:pic>
        <p:nvPicPr>
          <p:cNvPr id="1536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071988"/>
            <a:ext cx="4038600" cy="358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https://upload.wikimedia.org/wikipedia/commons/3/38/Scottish_soldiers_in_S%C3%B8ndermarken_%28180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73679"/>
            <a:ext cx="51435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89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Og nu til Skotland</a:t>
            </a:r>
            <a:endParaRPr lang="da-DK" dirty="0"/>
          </a:p>
        </p:txBody>
      </p:sp>
      <p:sp>
        <p:nvSpPr>
          <p:cNvPr id="3" name="Content Placeholder 2"/>
          <p:cNvSpPr>
            <a:spLocks noGrp="1"/>
          </p:cNvSpPr>
          <p:nvPr>
            <p:ph idx="1"/>
          </p:nvPr>
        </p:nvSpPr>
        <p:spPr/>
        <p:txBody>
          <a:bodyPr>
            <a:normAutofit fontScale="85000" lnSpcReduction="10000"/>
          </a:bodyPr>
          <a:lstStyle/>
          <a:p>
            <a:pPr marL="0" indent="0">
              <a:buNone/>
            </a:pPr>
            <a:r>
              <a:rPr lang="da-DK" dirty="0" smtClean="0"/>
              <a:t>Skotland og England: to lande/nationer, to monarkier og parlamenter, krige og konflikter</a:t>
            </a:r>
          </a:p>
          <a:p>
            <a:pPr marL="0" indent="0">
              <a:buNone/>
            </a:pPr>
            <a:r>
              <a:rPr lang="da-DK" b="1" dirty="0" smtClean="0"/>
              <a:t>1603</a:t>
            </a:r>
            <a:r>
              <a:rPr lang="da-DK" dirty="0" smtClean="0"/>
              <a:t> </a:t>
            </a:r>
            <a:r>
              <a:rPr lang="da-DK" dirty="0" err="1" smtClean="0"/>
              <a:t>monastisk</a:t>
            </a:r>
            <a:r>
              <a:rPr lang="da-DK" dirty="0" smtClean="0"/>
              <a:t> union mellem England og Skotland: James 6. (fra Skotland) bliver James 1.</a:t>
            </a:r>
          </a:p>
          <a:p>
            <a:pPr marL="0" indent="0">
              <a:buNone/>
            </a:pPr>
            <a:r>
              <a:rPr lang="da-DK" b="1" dirty="0" smtClean="0"/>
              <a:t>1707 </a:t>
            </a:r>
            <a:r>
              <a:rPr lang="da-DK" dirty="0" smtClean="0"/>
              <a:t>union mellem England og Skotland: det skotske parlament nedlægges 	(</a:t>
            </a:r>
            <a:r>
              <a:rPr lang="da-DK" dirty="0" err="1" smtClean="0"/>
              <a:t>Culloden</a:t>
            </a:r>
            <a:r>
              <a:rPr lang="da-DK" dirty="0" smtClean="0"/>
              <a:t>, 16. april 1746)</a:t>
            </a:r>
          </a:p>
          <a:p>
            <a:pPr marL="0" indent="0">
              <a:buNone/>
            </a:pPr>
            <a:r>
              <a:rPr lang="da-DK" b="1" dirty="0" smtClean="0"/>
              <a:t>Mesterfortællingen:</a:t>
            </a:r>
            <a:r>
              <a:rPr lang="da-DK" dirty="0" smtClean="0"/>
              <a:t> hylder den </a:t>
            </a:r>
            <a:r>
              <a:rPr lang="da-DK" dirty="0" smtClean="0">
                <a:solidFill>
                  <a:srgbClr val="FF0000"/>
                </a:solidFill>
              </a:rPr>
              <a:t>engelske</a:t>
            </a:r>
            <a:r>
              <a:rPr lang="da-DK" dirty="0" smtClean="0"/>
              <a:t> parlamentariske tradition og frihedsidealer, det </a:t>
            </a:r>
            <a:r>
              <a:rPr lang="da-DK" dirty="0" smtClean="0">
                <a:solidFill>
                  <a:srgbClr val="FF0000"/>
                </a:solidFill>
              </a:rPr>
              <a:t>britiske</a:t>
            </a:r>
            <a:r>
              <a:rPr lang="da-DK" dirty="0" smtClean="0"/>
              <a:t> imperium, det skotske bidrag til videnskab og opdagelser, og siden velfærdsstaten, og der opbygges til dels en fælles </a:t>
            </a:r>
            <a:r>
              <a:rPr lang="da-DK" b="1" dirty="0" smtClean="0">
                <a:solidFill>
                  <a:srgbClr val="FF0000"/>
                </a:solidFill>
              </a:rPr>
              <a:t>britisk identitet: </a:t>
            </a:r>
            <a:r>
              <a:rPr lang="da-DK" dirty="0" smtClean="0"/>
              <a:t>mulighed for en skotsk </a:t>
            </a:r>
            <a:r>
              <a:rPr lang="da-DK" dirty="0" smtClean="0">
                <a:solidFill>
                  <a:srgbClr val="0070C0"/>
                </a:solidFill>
              </a:rPr>
              <a:t>unionistisk nationalisme</a:t>
            </a:r>
            <a:endParaRPr lang="da-DK" b="1" dirty="0" smtClean="0">
              <a:solidFill>
                <a:srgbClr val="0070C0"/>
              </a:solidFill>
            </a:endParaRPr>
          </a:p>
          <a:p>
            <a:pPr marL="0" indent="0">
              <a:buNone/>
            </a:pPr>
            <a:endParaRPr lang="da-DK" b="1" dirty="0"/>
          </a:p>
        </p:txBody>
      </p:sp>
    </p:spTree>
    <p:extLst>
      <p:ext uri="{BB962C8B-B14F-4D97-AF65-F5344CB8AC3E}">
        <p14:creationId xmlns:p14="http://schemas.microsoft.com/office/powerpoint/2010/main" val="2688036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i="1" dirty="0" smtClean="0"/>
              <a:t>Britons: </a:t>
            </a:r>
            <a:r>
              <a:rPr lang="da-DK" i="1" dirty="0" err="1" smtClean="0"/>
              <a:t>Forging</a:t>
            </a:r>
            <a:r>
              <a:rPr lang="da-DK" i="1" dirty="0" smtClean="0"/>
              <a:t> the Nation 1707-1837</a:t>
            </a:r>
            <a:endParaRPr lang="da-DK" i="1" dirty="0"/>
          </a:p>
        </p:txBody>
      </p:sp>
      <p:sp>
        <p:nvSpPr>
          <p:cNvPr id="3" name="Content Placeholder 2"/>
          <p:cNvSpPr>
            <a:spLocks noGrp="1"/>
          </p:cNvSpPr>
          <p:nvPr>
            <p:ph idx="1"/>
          </p:nvPr>
        </p:nvSpPr>
        <p:spPr/>
        <p:txBody>
          <a:bodyPr/>
          <a:lstStyle/>
          <a:p>
            <a:pPr marL="0" indent="0">
              <a:buNone/>
            </a:pPr>
            <a:r>
              <a:rPr lang="da-DK" dirty="0" smtClean="0"/>
              <a:t>Bog udgivet i 1992 af historikeren Linda </a:t>
            </a:r>
            <a:r>
              <a:rPr lang="da-DK" dirty="0" err="1" smtClean="0"/>
              <a:t>Colley</a:t>
            </a:r>
            <a:r>
              <a:rPr lang="da-DK" dirty="0" smtClean="0"/>
              <a:t>, som argumenterer, at den </a:t>
            </a:r>
            <a:r>
              <a:rPr lang="da-DK" dirty="0" smtClean="0">
                <a:solidFill>
                  <a:srgbClr val="FF0000"/>
                </a:solidFill>
              </a:rPr>
              <a:t>britiske</a:t>
            </a:r>
            <a:r>
              <a:rPr lang="da-DK" dirty="0" smtClean="0"/>
              <a:t> nation blev ‘svejset sammen’ af:</a:t>
            </a:r>
          </a:p>
          <a:p>
            <a:r>
              <a:rPr lang="da-DK" dirty="0" smtClean="0"/>
              <a:t>Modsætningsforhold til Frankrig </a:t>
            </a:r>
          </a:p>
          <a:p>
            <a:r>
              <a:rPr lang="da-DK" dirty="0" smtClean="0"/>
              <a:t>Protestantisme</a:t>
            </a:r>
          </a:p>
          <a:p>
            <a:r>
              <a:rPr lang="da-DK" dirty="0" smtClean="0"/>
              <a:t>Det fælles </a:t>
            </a:r>
            <a:r>
              <a:rPr lang="da-DK" dirty="0" smtClean="0">
                <a:solidFill>
                  <a:srgbClr val="FF0000"/>
                </a:solidFill>
              </a:rPr>
              <a:t>britiske</a:t>
            </a:r>
            <a:r>
              <a:rPr lang="da-DK" dirty="0" smtClean="0"/>
              <a:t> imperium</a:t>
            </a:r>
          </a:p>
          <a:p>
            <a:pPr marL="0" indent="0">
              <a:buNone/>
            </a:pPr>
            <a:r>
              <a:rPr lang="da-DK" dirty="0" smtClean="0"/>
              <a:t>Skabelsen af en </a:t>
            </a:r>
            <a:r>
              <a:rPr lang="da-DK" dirty="0" smtClean="0">
                <a:solidFill>
                  <a:srgbClr val="FF0000"/>
                </a:solidFill>
              </a:rPr>
              <a:t>britisk</a:t>
            </a:r>
            <a:r>
              <a:rPr lang="da-DK" dirty="0" smtClean="0"/>
              <a:t> identitet, </a:t>
            </a:r>
            <a:r>
              <a:rPr lang="da-DK" i="1" dirty="0" err="1" smtClean="0">
                <a:solidFill>
                  <a:srgbClr val="FF0000"/>
                </a:solidFill>
              </a:rPr>
              <a:t>Britishness</a:t>
            </a:r>
            <a:r>
              <a:rPr lang="da-DK" dirty="0" smtClean="0"/>
              <a:t>, og et </a:t>
            </a:r>
            <a:r>
              <a:rPr lang="da-DK" dirty="0" smtClean="0">
                <a:solidFill>
                  <a:srgbClr val="FF0000"/>
                </a:solidFill>
              </a:rPr>
              <a:t>britisk </a:t>
            </a:r>
            <a:r>
              <a:rPr lang="da-DK" dirty="0" smtClean="0"/>
              <a:t>erindringsfællesskab</a:t>
            </a:r>
            <a:endParaRPr lang="da-DK" i="1" dirty="0" smtClean="0">
              <a:solidFill>
                <a:srgbClr val="FF0000"/>
              </a:solidFill>
            </a:endParaRPr>
          </a:p>
          <a:p>
            <a:pPr marL="0" indent="0">
              <a:buNone/>
            </a:pPr>
            <a:endParaRPr lang="da-DK" i="1" dirty="0"/>
          </a:p>
        </p:txBody>
      </p:sp>
    </p:spTree>
    <p:extLst>
      <p:ext uri="{BB962C8B-B14F-4D97-AF65-F5344CB8AC3E}">
        <p14:creationId xmlns:p14="http://schemas.microsoft.com/office/powerpoint/2010/main" val="7522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smtClean="0"/>
              <a:t>Nationalflag</a:t>
            </a:r>
            <a:endParaRPr lang="da-DK" dirty="0"/>
          </a:p>
        </p:txBody>
      </p:sp>
      <p:sp>
        <p:nvSpPr>
          <p:cNvPr id="5" name="Text Placeholder 4"/>
          <p:cNvSpPr>
            <a:spLocks noGrp="1"/>
          </p:cNvSpPr>
          <p:nvPr>
            <p:ph type="body" idx="1"/>
          </p:nvPr>
        </p:nvSpPr>
        <p:spPr/>
        <p:txBody>
          <a:bodyPr/>
          <a:lstStyle/>
          <a:p>
            <a:r>
              <a:rPr lang="da-DK" dirty="0" smtClean="0"/>
              <a:t>Union Jack: </a:t>
            </a:r>
            <a:r>
              <a:rPr lang="da-DK" b="0" dirty="0" smtClean="0"/>
              <a:t>britisk identitet</a:t>
            </a:r>
            <a:endParaRPr lang="da-DK" dirty="0"/>
          </a:p>
        </p:txBody>
      </p:sp>
      <p:sp>
        <p:nvSpPr>
          <p:cNvPr id="7" name="Text Placeholder 6"/>
          <p:cNvSpPr>
            <a:spLocks noGrp="1"/>
          </p:cNvSpPr>
          <p:nvPr>
            <p:ph type="body" sz="quarter" idx="3"/>
          </p:nvPr>
        </p:nvSpPr>
        <p:spPr/>
        <p:txBody>
          <a:bodyPr/>
          <a:lstStyle/>
          <a:p>
            <a:r>
              <a:rPr lang="da-DK" dirty="0" err="1" smtClean="0"/>
              <a:t>Saltire</a:t>
            </a:r>
            <a:r>
              <a:rPr lang="da-DK" dirty="0" smtClean="0"/>
              <a:t>: </a:t>
            </a:r>
            <a:r>
              <a:rPr lang="da-DK" b="0" dirty="0" smtClean="0"/>
              <a:t>skotsk identitet</a:t>
            </a:r>
            <a:endParaRPr lang="da-DK"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53294" y="3388519"/>
            <a:ext cx="3048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upload.wikimedia.org/wikipedia/commons/thumb/a/ae/Flag_of_the_United_Kingdom.svg/320px-Flag_of_the_United_Kingdo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64" y="3409520"/>
            <a:ext cx="3048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337620" y="3409521"/>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descr="Billedresultat for salt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3053" y="3409520"/>
            <a:ext cx="2866817"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125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Modfortælling og mod(stands)identitet</a:t>
            </a:r>
            <a:endParaRPr lang="da-DK" dirty="0"/>
          </a:p>
        </p:txBody>
      </p:sp>
      <p:sp>
        <p:nvSpPr>
          <p:cNvPr id="3" name="Content Placeholder 2"/>
          <p:cNvSpPr>
            <a:spLocks noGrp="1"/>
          </p:cNvSpPr>
          <p:nvPr>
            <p:ph idx="1"/>
          </p:nvPr>
        </p:nvSpPr>
        <p:spPr/>
        <p:txBody>
          <a:bodyPr>
            <a:normAutofit fontScale="92500"/>
          </a:bodyPr>
          <a:lstStyle/>
          <a:p>
            <a:pPr marL="0" indent="0">
              <a:buNone/>
            </a:pPr>
            <a:r>
              <a:rPr lang="da-DK" dirty="0" smtClean="0"/>
              <a:t>1934 Etablering af </a:t>
            </a:r>
            <a:r>
              <a:rPr lang="da-DK" i="1" dirty="0" smtClean="0"/>
              <a:t>the Scottish National Party (SNP)</a:t>
            </a:r>
          </a:p>
          <a:p>
            <a:pPr marL="0" indent="0">
              <a:buNone/>
            </a:pPr>
            <a:r>
              <a:rPr lang="da-DK" b="1" dirty="0" smtClean="0"/>
              <a:t>Modfortælling</a:t>
            </a:r>
            <a:r>
              <a:rPr lang="da-DK" dirty="0" smtClean="0"/>
              <a:t> om Skotland som intern undertrykt koloni og udkant, hvor unionen i 1707 udgør et brud på den </a:t>
            </a:r>
            <a:r>
              <a:rPr lang="da-DK" u="sng" dirty="0" smtClean="0"/>
              <a:t>naturlige kontinuitet </a:t>
            </a:r>
            <a:r>
              <a:rPr lang="da-DK" dirty="0" smtClean="0"/>
              <a:t>i den selvstændige skotske nations historie. Denne fortælling tog fart i 70erne og ikke mindst i 80erne og 90erne under Margaret Thatcher (1979-1990) og John Majors (1990-1997) regeringer. </a:t>
            </a:r>
            <a:endParaRPr lang="da-DK" dirty="0"/>
          </a:p>
        </p:txBody>
      </p:sp>
    </p:spTree>
    <p:extLst>
      <p:ext uri="{BB962C8B-B14F-4D97-AF65-F5344CB8AC3E}">
        <p14:creationId xmlns:p14="http://schemas.microsoft.com/office/powerpoint/2010/main" val="3691002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a-DK" dirty="0" smtClean="0"/>
              <a:t>Thatcher and Major (1979-1990-1997)</a:t>
            </a:r>
            <a:endParaRPr lang="da-DK"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19250" y="2720181"/>
            <a:ext cx="1714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s://upload.wikimedia.org/wikipedia/commons/thumb/f/f9/Margaret_Thatcher_%281983%29.jpg/180px-Margaret_Thatcher_%28198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708920"/>
            <a:ext cx="1714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815012" y="2724944"/>
            <a:ext cx="17049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descr="https://upload.wikimedia.org/wikipedia/commons/thumb/4/40/John_Major_1996.jpg/179px-John_Major_19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718445"/>
            <a:ext cx="17049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189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Modfortælling:</a:t>
            </a:r>
            <a:br>
              <a:rPr lang="da-DK" dirty="0" smtClean="0"/>
            </a:br>
            <a:r>
              <a:rPr lang="da-DK" dirty="0" smtClean="0"/>
              <a:t>Et erindringssted holder flyttedag</a:t>
            </a:r>
            <a:endParaRPr lang="da-DK" dirty="0"/>
          </a:p>
        </p:txBody>
      </p:sp>
      <p:sp>
        <p:nvSpPr>
          <p:cNvPr id="4" name="Content Placeholder 3"/>
          <p:cNvSpPr>
            <a:spLocks noGrp="1"/>
          </p:cNvSpPr>
          <p:nvPr>
            <p:ph sz="half" idx="2"/>
          </p:nvPr>
        </p:nvSpPr>
        <p:spPr/>
        <p:txBody>
          <a:bodyPr>
            <a:normAutofit fontScale="85000" lnSpcReduction="20000"/>
          </a:bodyPr>
          <a:lstStyle/>
          <a:p>
            <a:pPr marL="0" indent="0">
              <a:buNone/>
            </a:pPr>
            <a:r>
              <a:rPr lang="da-DK" i="1" dirty="0" smtClean="0"/>
              <a:t>The Stone of Scone </a:t>
            </a:r>
            <a:r>
              <a:rPr lang="da-DK" dirty="0" smtClean="0"/>
              <a:t>eller </a:t>
            </a:r>
            <a:r>
              <a:rPr lang="da-DK" i="1" dirty="0" smtClean="0"/>
              <a:t>the Stone of Destiny</a:t>
            </a:r>
            <a:endParaRPr lang="da-DK" dirty="0" smtClean="0"/>
          </a:p>
          <a:p>
            <a:pPr marL="0" indent="0">
              <a:buNone/>
            </a:pPr>
            <a:r>
              <a:rPr lang="da-DK" dirty="0" smtClean="0"/>
              <a:t>Ført fra Skotland i </a:t>
            </a:r>
            <a:r>
              <a:rPr lang="da-DK" dirty="0" smtClean="0">
                <a:solidFill>
                  <a:srgbClr val="00B0F0"/>
                </a:solidFill>
              </a:rPr>
              <a:t>1296</a:t>
            </a:r>
            <a:r>
              <a:rPr lang="da-DK" dirty="0" smtClean="0"/>
              <a:t> og placeret under tronstolen i Westminster Abbey.</a:t>
            </a:r>
          </a:p>
          <a:p>
            <a:pPr marL="0" indent="0">
              <a:buNone/>
            </a:pPr>
            <a:r>
              <a:rPr lang="da-DK" dirty="0" smtClean="0"/>
              <a:t>Fjernet 1950 af en gruppe studerende og ført til Skotland og returneret til London.</a:t>
            </a:r>
          </a:p>
          <a:p>
            <a:pPr marL="0" indent="0">
              <a:buNone/>
            </a:pPr>
            <a:r>
              <a:rPr lang="da-DK" dirty="0" smtClean="0"/>
              <a:t>Atter returneret til </a:t>
            </a:r>
            <a:r>
              <a:rPr lang="da-DK" i="1" dirty="0" smtClean="0"/>
              <a:t>the Castle</a:t>
            </a:r>
            <a:r>
              <a:rPr lang="da-DK" dirty="0" smtClean="0"/>
              <a:t> i Edinburgh </a:t>
            </a:r>
            <a:r>
              <a:rPr lang="da-DK" dirty="0" smtClean="0">
                <a:solidFill>
                  <a:srgbClr val="00B0F0"/>
                </a:solidFill>
              </a:rPr>
              <a:t>1996</a:t>
            </a:r>
            <a:r>
              <a:rPr lang="da-DK" dirty="0" smtClean="0"/>
              <a:t> </a:t>
            </a:r>
            <a:r>
              <a:rPr lang="da-DK" i="1" dirty="0" smtClean="0"/>
              <a:t>St. </a:t>
            </a:r>
            <a:r>
              <a:rPr lang="da-DK" i="1" dirty="0" err="1" smtClean="0">
                <a:solidFill>
                  <a:srgbClr val="00B0F0"/>
                </a:solidFill>
              </a:rPr>
              <a:t>Andrew</a:t>
            </a:r>
            <a:r>
              <a:rPr lang="da-DK" i="1" dirty="0" err="1" smtClean="0"/>
              <a:t>’s</a:t>
            </a:r>
            <a:r>
              <a:rPr lang="da-DK" i="1" dirty="0" smtClean="0"/>
              <a:t> Day </a:t>
            </a:r>
            <a:r>
              <a:rPr lang="da-DK" dirty="0" smtClean="0"/>
              <a:t>30. november.</a:t>
            </a:r>
          </a:p>
          <a:p>
            <a:pPr marL="0" indent="0">
              <a:buNone/>
            </a:pPr>
            <a:r>
              <a:rPr lang="da-DK" dirty="0" smtClean="0"/>
              <a:t>Dronningen lod sig repræsentere af sin søn, prins </a:t>
            </a:r>
            <a:r>
              <a:rPr lang="da-DK" dirty="0" smtClean="0">
                <a:solidFill>
                  <a:srgbClr val="00B0F0"/>
                </a:solidFill>
              </a:rPr>
              <a:t>Andrew</a:t>
            </a:r>
            <a:r>
              <a:rPr lang="da-DK" dirty="0" smtClean="0"/>
              <a:t>.</a:t>
            </a:r>
            <a:endParaRPr lang="da-DK" dirty="0">
              <a:solidFill>
                <a:srgbClr val="00B0F0"/>
              </a:solidFill>
            </a:endParaRPr>
          </a:p>
        </p:txBody>
      </p:sp>
      <p:pic>
        <p:nvPicPr>
          <p:cNvPr id="409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11374" y="1600200"/>
            <a:ext cx="353025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35" y="1634230"/>
            <a:ext cx="35718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476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Parlamentsvalg i UK 1992 og 1997</a:t>
            </a:r>
            <a:endParaRPr lang="da-DK" dirty="0"/>
          </a:p>
        </p:txBody>
      </p:sp>
      <p:pic>
        <p:nvPicPr>
          <p:cNvPr id="18437"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8698" y="1600200"/>
            <a:ext cx="317760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7698" y="1600200"/>
            <a:ext cx="317760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422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a-DK" dirty="0" smtClean="0"/>
              <a:t>Folkeafstemning om </a:t>
            </a:r>
            <a:br>
              <a:rPr lang="da-DK" dirty="0" smtClean="0"/>
            </a:br>
            <a:r>
              <a:rPr lang="da-DK" dirty="0" smtClean="0"/>
              <a:t>Skotsk selvstyre (</a:t>
            </a:r>
            <a:r>
              <a:rPr lang="da-DK" i="1" dirty="0" err="1" smtClean="0"/>
              <a:t>devolution</a:t>
            </a:r>
            <a:r>
              <a:rPr lang="da-DK" dirty="0" smtClean="0"/>
              <a:t>)</a:t>
            </a:r>
            <a:endParaRPr lang="da-DK" dirty="0"/>
          </a:p>
        </p:txBody>
      </p:sp>
      <p:sp>
        <p:nvSpPr>
          <p:cNvPr id="7" name="Content Placeholder 6"/>
          <p:cNvSpPr>
            <a:spLocks noGrp="1"/>
          </p:cNvSpPr>
          <p:nvPr>
            <p:ph sz="half" idx="2"/>
          </p:nvPr>
        </p:nvSpPr>
        <p:spPr>
          <a:xfrm>
            <a:off x="4644008" y="1700808"/>
            <a:ext cx="4038600" cy="4525963"/>
          </a:xfrm>
        </p:spPr>
        <p:txBody>
          <a:bodyPr>
            <a:normAutofit/>
          </a:bodyPr>
          <a:lstStyle/>
          <a:p>
            <a:pPr marL="0" indent="0">
              <a:buNone/>
            </a:pPr>
            <a:r>
              <a:rPr lang="da-DK" dirty="0" smtClean="0"/>
              <a:t>1997 Labour-regering med Tony Blair som PM</a:t>
            </a:r>
          </a:p>
          <a:p>
            <a:pPr marL="0" indent="0">
              <a:buNone/>
            </a:pPr>
            <a:r>
              <a:rPr lang="da-DK" dirty="0" smtClean="0">
                <a:solidFill>
                  <a:srgbClr val="0070C0"/>
                </a:solidFill>
              </a:rPr>
              <a:t>11. september 1997 </a:t>
            </a:r>
            <a:r>
              <a:rPr lang="da-DK" dirty="0" smtClean="0"/>
              <a:t>folkeafstemning om selvstyre: JA (74,29%)</a:t>
            </a:r>
          </a:p>
          <a:p>
            <a:pPr marL="0" indent="0">
              <a:buNone/>
            </a:pPr>
            <a:r>
              <a:rPr lang="da-DK" dirty="0" smtClean="0">
                <a:solidFill>
                  <a:srgbClr val="0070C0"/>
                </a:solidFill>
              </a:rPr>
              <a:t>(11. </a:t>
            </a:r>
            <a:r>
              <a:rPr lang="da-DK" dirty="0">
                <a:solidFill>
                  <a:srgbClr val="0070C0"/>
                </a:solidFill>
              </a:rPr>
              <a:t>s</a:t>
            </a:r>
            <a:r>
              <a:rPr lang="da-DK" dirty="0" smtClean="0">
                <a:solidFill>
                  <a:srgbClr val="0070C0"/>
                </a:solidFill>
              </a:rPr>
              <a:t>eptember 1297: Slaget ved Stirling Bridge)</a:t>
            </a:r>
            <a:endParaRPr lang="da-DK" dirty="0">
              <a:solidFill>
                <a:srgbClr val="0070C0"/>
              </a:solidFill>
            </a:endParaRP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38337" y="3091656"/>
            <a:ext cx="107632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s://upload.wikimedia.org/wikipedia/commons/7/7c/Tony_Blair_in_20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068960"/>
            <a:ext cx="107632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219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Folkeafstemning om selvstyre 1997</a:t>
            </a:r>
            <a:endParaRPr lang="da-DK" dirty="0"/>
          </a:p>
        </p:txBody>
      </p:sp>
      <p:sp>
        <p:nvSpPr>
          <p:cNvPr id="4" name="Content Placeholder 3"/>
          <p:cNvSpPr>
            <a:spLocks noGrp="1"/>
          </p:cNvSpPr>
          <p:nvPr>
            <p:ph sz="half" idx="2"/>
          </p:nvPr>
        </p:nvSpPr>
        <p:spPr/>
        <p:txBody>
          <a:bodyPr>
            <a:normAutofit fontScale="92500" lnSpcReduction="10000"/>
          </a:bodyPr>
          <a:lstStyle/>
          <a:p>
            <a:pPr marL="0" indent="0">
              <a:buNone/>
            </a:pPr>
            <a:r>
              <a:rPr lang="da-DK" i="1" dirty="0" smtClean="0"/>
              <a:t>I </a:t>
            </a:r>
            <a:r>
              <a:rPr lang="da-DK" i="1" dirty="0" err="1" smtClean="0"/>
              <a:t>agree</a:t>
            </a:r>
            <a:r>
              <a:rPr lang="da-DK" i="1" dirty="0" smtClean="0"/>
              <a:t> </a:t>
            </a:r>
            <a:r>
              <a:rPr lang="da-DK" i="1" dirty="0" err="1" smtClean="0"/>
              <a:t>that</a:t>
            </a:r>
            <a:r>
              <a:rPr lang="da-DK" i="1" dirty="0" smtClean="0"/>
              <a:t> </a:t>
            </a:r>
            <a:r>
              <a:rPr lang="da-DK" i="1" dirty="0" err="1" smtClean="0"/>
              <a:t>there</a:t>
            </a:r>
            <a:r>
              <a:rPr lang="da-DK" i="1" dirty="0" smtClean="0"/>
              <a:t> </a:t>
            </a:r>
            <a:r>
              <a:rPr lang="da-DK" i="1" dirty="0" err="1" smtClean="0"/>
              <a:t>should</a:t>
            </a:r>
            <a:r>
              <a:rPr lang="da-DK" i="1" dirty="0" smtClean="0"/>
              <a:t> </a:t>
            </a:r>
            <a:r>
              <a:rPr lang="da-DK" i="1" dirty="0" err="1" smtClean="0"/>
              <a:t>be</a:t>
            </a:r>
            <a:r>
              <a:rPr lang="da-DK" i="1" dirty="0" smtClean="0"/>
              <a:t> a Scottish Parliament:</a:t>
            </a:r>
            <a:endParaRPr lang="da-DK" dirty="0" smtClean="0"/>
          </a:p>
          <a:p>
            <a:pPr marL="0" indent="0">
              <a:buNone/>
            </a:pPr>
            <a:r>
              <a:rPr lang="da-DK" i="1" dirty="0" smtClean="0"/>
              <a:t>74,29%</a:t>
            </a:r>
          </a:p>
          <a:p>
            <a:pPr marL="0" indent="0">
              <a:buNone/>
            </a:pPr>
            <a:r>
              <a:rPr lang="da-DK" i="1" dirty="0" smtClean="0"/>
              <a:t>I do not </a:t>
            </a:r>
            <a:r>
              <a:rPr lang="da-DK" i="1" dirty="0" err="1" smtClean="0"/>
              <a:t>agree</a:t>
            </a:r>
            <a:r>
              <a:rPr lang="da-DK" i="1" dirty="0" smtClean="0"/>
              <a:t> </a:t>
            </a:r>
            <a:r>
              <a:rPr lang="da-DK" i="1" dirty="0" err="1" smtClean="0"/>
              <a:t>that</a:t>
            </a:r>
            <a:r>
              <a:rPr lang="da-DK" i="1" dirty="0" smtClean="0"/>
              <a:t> </a:t>
            </a:r>
            <a:r>
              <a:rPr lang="da-DK" i="1" dirty="0" err="1" smtClean="0"/>
              <a:t>there</a:t>
            </a:r>
            <a:r>
              <a:rPr lang="da-DK" i="1" dirty="0" smtClean="0"/>
              <a:t> </a:t>
            </a:r>
            <a:r>
              <a:rPr lang="da-DK" i="1" dirty="0" err="1" smtClean="0"/>
              <a:t>should</a:t>
            </a:r>
            <a:r>
              <a:rPr lang="da-DK" i="1" dirty="0" smtClean="0"/>
              <a:t> </a:t>
            </a:r>
            <a:r>
              <a:rPr lang="da-DK" i="1" dirty="0" err="1" smtClean="0"/>
              <a:t>be</a:t>
            </a:r>
            <a:r>
              <a:rPr lang="da-DK" i="1" dirty="0" smtClean="0"/>
              <a:t> a Scottish Parliament:</a:t>
            </a:r>
          </a:p>
          <a:p>
            <a:pPr marL="0" indent="0">
              <a:buNone/>
            </a:pPr>
            <a:r>
              <a:rPr lang="da-DK" dirty="0" smtClean="0"/>
              <a:t>25,71%</a:t>
            </a:r>
          </a:p>
          <a:p>
            <a:pPr marL="0" indent="0">
              <a:buNone/>
            </a:pPr>
            <a:r>
              <a:rPr lang="da-DK" sz="1600" dirty="0" smtClean="0"/>
              <a:t>(Mørk 80-90%, lysere 70-80% og lysest 60-70%)</a:t>
            </a:r>
            <a:endParaRPr lang="da-DK" sz="1700" dirty="0" smtClean="0"/>
          </a:p>
          <a:p>
            <a:pPr marL="0" indent="0">
              <a:buNone/>
            </a:pPr>
            <a:r>
              <a:rPr lang="da-DK" b="1" dirty="0"/>
              <a:t>1999</a:t>
            </a:r>
            <a:r>
              <a:rPr lang="da-DK" dirty="0"/>
              <a:t> Første valg til det nye skotske parlament (</a:t>
            </a:r>
            <a:r>
              <a:rPr lang="da-DK" dirty="0" err="1"/>
              <a:t>Holyrood</a:t>
            </a:r>
            <a:r>
              <a:rPr lang="da-DK" dirty="0"/>
              <a:t>) i Edinburgh</a:t>
            </a:r>
          </a:p>
          <a:p>
            <a:pPr marL="0" indent="0">
              <a:buNone/>
            </a:pPr>
            <a:endParaRPr lang="da-DK"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691" y="1600200"/>
            <a:ext cx="3441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upload.wikimedia.org/wikipedia/commons/thumb/b/b9/Scottish_devolution_referendum%2C_1997_Question_1_results.svg/365px-Scottish_devolution_referendum%2C_1997_Question_1_result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56792"/>
            <a:ext cx="34766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6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Institutionaliseret identitet</a:t>
            </a:r>
            <a:endParaRPr lang="da-DK"/>
          </a:p>
        </p:txBody>
      </p:sp>
      <p:sp>
        <p:nvSpPr>
          <p:cNvPr id="3" name="Pladsholder til indhold 2"/>
          <p:cNvSpPr>
            <a:spLocks noGrp="1"/>
          </p:cNvSpPr>
          <p:nvPr>
            <p:ph sz="quarter" idx="1"/>
          </p:nvPr>
        </p:nvSpPr>
        <p:spPr/>
        <p:txBody>
          <a:bodyPr>
            <a:normAutofit fontScale="85000" lnSpcReduction="20000"/>
          </a:bodyPr>
          <a:lstStyle/>
          <a:p>
            <a:pPr marL="0" indent="0">
              <a:buNone/>
            </a:pPr>
            <a:r>
              <a:rPr lang="da-DK" dirty="0" smtClean="0"/>
              <a:t>Dansk institutionaliseret identitets mesterfortælling:</a:t>
            </a:r>
          </a:p>
          <a:p>
            <a:r>
              <a:rPr lang="da-DK" dirty="0" smtClean="0"/>
              <a:t>Lang selvstændighed.</a:t>
            </a:r>
          </a:p>
          <a:p>
            <a:r>
              <a:rPr lang="da-DK" dirty="0" smtClean="0"/>
              <a:t>Lang demokratisk tradition, fra middelalderens selvejerbønder til vore dages selvstændige samfundsborgere.</a:t>
            </a:r>
          </a:p>
          <a:p>
            <a:r>
              <a:rPr lang="da-DK" dirty="0" smtClean="0"/>
              <a:t>Fredelig og kontinuerlig udvikling af national- og velfærdsstaten.</a:t>
            </a:r>
          </a:p>
          <a:p>
            <a:r>
              <a:rPr lang="da-DK" dirty="0" smtClean="0"/>
              <a:t>Værdier som lighed, tolerance og solidaritet.</a:t>
            </a:r>
          </a:p>
          <a:p>
            <a:pPr marL="0" indent="0">
              <a:buNone/>
            </a:pPr>
            <a:endParaRPr lang="da-DK" dirty="0" smtClean="0"/>
          </a:p>
          <a:p>
            <a:pPr marL="0" indent="0">
              <a:buNone/>
            </a:pPr>
            <a:r>
              <a:rPr lang="da-DK" dirty="0" smtClean="0"/>
              <a:t>Bo </a:t>
            </a:r>
            <a:r>
              <a:rPr lang="da-DK" dirty="0" err="1" smtClean="0"/>
              <a:t>Lidegaard</a:t>
            </a:r>
            <a:r>
              <a:rPr lang="da-DK" dirty="0" smtClean="0"/>
              <a:t>, </a:t>
            </a:r>
            <a:r>
              <a:rPr lang="da-DK" i="1" dirty="0" smtClean="0"/>
              <a:t>En fortælling om Danmark i det 20. århundrede</a:t>
            </a:r>
            <a:r>
              <a:rPr lang="da-DK" dirty="0" smtClean="0"/>
              <a:t>, Gyldendal, København 2013.</a:t>
            </a:r>
            <a:endParaRPr lang="da-DK" dirty="0"/>
          </a:p>
        </p:txBody>
      </p:sp>
    </p:spTree>
    <p:extLst>
      <p:ext uri="{BB962C8B-B14F-4D97-AF65-F5344CB8AC3E}">
        <p14:creationId xmlns:p14="http://schemas.microsoft.com/office/powerpoint/2010/main" val="3674471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a-DK" dirty="0" smtClean="0"/>
              <a:t>Vejen mod endnu en folkeafstemning</a:t>
            </a:r>
            <a:br>
              <a:rPr lang="da-DK" dirty="0" smtClean="0"/>
            </a:br>
            <a:r>
              <a:rPr lang="da-DK" sz="4000" dirty="0" smtClean="0"/>
              <a:t>en ny skotsk fortælling - projektidentitet</a:t>
            </a:r>
            <a:endParaRPr lang="da-DK" sz="4000" dirty="0"/>
          </a:p>
        </p:txBody>
      </p:sp>
      <p:sp>
        <p:nvSpPr>
          <p:cNvPr id="6" name="Content Placeholder 5"/>
          <p:cNvSpPr>
            <a:spLocks noGrp="1"/>
          </p:cNvSpPr>
          <p:nvPr>
            <p:ph idx="1"/>
          </p:nvPr>
        </p:nvSpPr>
        <p:spPr/>
        <p:txBody>
          <a:bodyPr>
            <a:normAutofit lnSpcReduction="10000"/>
          </a:bodyPr>
          <a:lstStyle/>
          <a:p>
            <a:pPr marL="0" indent="0">
              <a:buNone/>
            </a:pPr>
            <a:r>
              <a:rPr lang="da-DK" dirty="0" smtClean="0"/>
              <a:t>Valg til </a:t>
            </a:r>
            <a:r>
              <a:rPr lang="da-DK" dirty="0" err="1" smtClean="0"/>
              <a:t>Holyrood</a:t>
            </a:r>
            <a:r>
              <a:rPr lang="da-DK" dirty="0" smtClean="0"/>
              <a:t>:</a:t>
            </a:r>
          </a:p>
          <a:p>
            <a:pPr marL="0" indent="0">
              <a:buNone/>
            </a:pPr>
            <a:r>
              <a:rPr lang="da-DK" dirty="0" smtClean="0"/>
              <a:t>1999	Koalition af Labour og Liberaldemokrater</a:t>
            </a:r>
          </a:p>
          <a:p>
            <a:pPr marL="514350" indent="-514350">
              <a:buAutoNum type="arabicPlain" startAt="2003"/>
            </a:pPr>
            <a:r>
              <a:rPr lang="da-DK" dirty="0" smtClean="0"/>
              <a:t> Koalition af Labour og Liberaldemokrater</a:t>
            </a:r>
          </a:p>
          <a:p>
            <a:pPr marL="0" indent="0">
              <a:buNone/>
            </a:pPr>
            <a:r>
              <a:rPr lang="da-DK" dirty="0" smtClean="0"/>
              <a:t>2007	SNP mindretalsregering</a:t>
            </a:r>
          </a:p>
          <a:p>
            <a:pPr marL="0" indent="0">
              <a:buNone/>
            </a:pPr>
            <a:r>
              <a:rPr lang="da-DK" dirty="0" smtClean="0"/>
              <a:t>2011	SNP flertalsregering</a:t>
            </a:r>
          </a:p>
          <a:p>
            <a:pPr marL="0" indent="0">
              <a:buNone/>
            </a:pPr>
            <a:endParaRPr lang="da-DK" dirty="0" smtClean="0"/>
          </a:p>
          <a:p>
            <a:pPr marL="0" indent="0">
              <a:buNone/>
            </a:pPr>
            <a:r>
              <a:rPr lang="da-DK" dirty="0" smtClean="0"/>
              <a:t>Førsteminister: Alex </a:t>
            </a:r>
            <a:r>
              <a:rPr lang="da-DK" dirty="0" err="1" smtClean="0"/>
              <a:t>Salmond</a:t>
            </a:r>
            <a:endParaRPr lang="da-DK" dirty="0" smtClean="0"/>
          </a:p>
          <a:p>
            <a:pPr marL="0" indent="0">
              <a:buNone/>
            </a:pPr>
            <a:r>
              <a:rPr lang="da-DK" smtClean="0"/>
              <a:t>SNP</a:t>
            </a:r>
            <a:endParaRPr lang="da-DK"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861048"/>
            <a:ext cx="16002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820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smtClean="0"/>
              <a:t>Britisk, engelsk og skotsk identitet</a:t>
            </a:r>
            <a:endParaRPr lang="da-DK" dirty="0"/>
          </a:p>
        </p:txBody>
      </p:sp>
      <p:sp>
        <p:nvSpPr>
          <p:cNvPr id="5" name="Text Placeholder 4"/>
          <p:cNvSpPr>
            <a:spLocks noGrp="1"/>
          </p:cNvSpPr>
          <p:nvPr>
            <p:ph type="body" idx="1"/>
          </p:nvPr>
        </p:nvSpPr>
        <p:spPr/>
        <p:txBody>
          <a:bodyPr/>
          <a:lstStyle/>
          <a:p>
            <a:r>
              <a:rPr lang="da-DK" dirty="0" smtClean="0"/>
              <a:t>Umarkeret</a:t>
            </a:r>
            <a:endParaRPr lang="da-DK" dirty="0"/>
          </a:p>
        </p:txBody>
      </p:sp>
      <p:sp>
        <p:nvSpPr>
          <p:cNvPr id="6" name="Content Placeholder 5"/>
          <p:cNvSpPr>
            <a:spLocks noGrp="1"/>
          </p:cNvSpPr>
          <p:nvPr>
            <p:ph sz="half" idx="2"/>
          </p:nvPr>
        </p:nvSpPr>
        <p:spPr/>
        <p:txBody>
          <a:bodyPr>
            <a:normAutofit fontScale="92500" lnSpcReduction="10000"/>
          </a:bodyPr>
          <a:lstStyle/>
          <a:p>
            <a:r>
              <a:rPr lang="da-DK" dirty="0"/>
              <a:t>Engelsk = britisk</a:t>
            </a:r>
          </a:p>
          <a:p>
            <a:pPr marL="0" indent="0">
              <a:buNone/>
            </a:pPr>
            <a:endParaRPr lang="da-DK" dirty="0"/>
          </a:p>
          <a:p>
            <a:pPr marL="0" indent="0">
              <a:buNone/>
            </a:pPr>
            <a:r>
              <a:rPr lang="da-DK" dirty="0"/>
              <a:t>Kun/mest engelsk	29%</a:t>
            </a:r>
          </a:p>
          <a:p>
            <a:pPr marL="0" indent="0">
              <a:buNone/>
            </a:pPr>
            <a:r>
              <a:rPr lang="da-DK" dirty="0"/>
              <a:t>Lige engelsk/britisk	44%</a:t>
            </a:r>
          </a:p>
          <a:p>
            <a:pPr marL="0" indent="0">
              <a:buNone/>
            </a:pPr>
            <a:r>
              <a:rPr lang="da-DK" dirty="0"/>
              <a:t>Kun/mest britisk	18%</a:t>
            </a:r>
          </a:p>
          <a:p>
            <a:pPr marL="0" indent="0">
              <a:buNone/>
            </a:pPr>
            <a:r>
              <a:rPr lang="da-DK" dirty="0"/>
              <a:t>(2012)</a:t>
            </a:r>
          </a:p>
          <a:p>
            <a:pPr marL="0" indent="0">
              <a:buNone/>
            </a:pPr>
            <a:r>
              <a:rPr lang="da-DK" dirty="0"/>
              <a:t>Kun/mest engelsk	37%</a:t>
            </a:r>
          </a:p>
          <a:p>
            <a:pPr marL="0" indent="0">
              <a:buNone/>
            </a:pPr>
            <a:r>
              <a:rPr lang="da-DK" dirty="0"/>
              <a:t>Lige engelsk/britisk	46%</a:t>
            </a:r>
          </a:p>
          <a:p>
            <a:pPr marL="0" indent="0">
              <a:buNone/>
            </a:pPr>
            <a:r>
              <a:rPr lang="da-DK" dirty="0"/>
              <a:t>Kun/mest britisk	13%</a:t>
            </a:r>
          </a:p>
          <a:p>
            <a:pPr marL="0" indent="0">
              <a:buNone/>
            </a:pPr>
            <a:r>
              <a:rPr lang="da-DK" dirty="0"/>
              <a:t>(2008)</a:t>
            </a:r>
          </a:p>
          <a:p>
            <a:endParaRPr lang="da-DK" dirty="0"/>
          </a:p>
        </p:txBody>
      </p:sp>
      <p:sp>
        <p:nvSpPr>
          <p:cNvPr id="7" name="Text Placeholder 6"/>
          <p:cNvSpPr>
            <a:spLocks noGrp="1"/>
          </p:cNvSpPr>
          <p:nvPr>
            <p:ph type="body" sz="quarter" idx="3"/>
          </p:nvPr>
        </p:nvSpPr>
        <p:spPr/>
        <p:txBody>
          <a:bodyPr/>
          <a:lstStyle/>
          <a:p>
            <a:r>
              <a:rPr lang="da-DK" dirty="0" smtClean="0"/>
              <a:t>Markeret</a:t>
            </a:r>
            <a:endParaRPr lang="da-DK" dirty="0"/>
          </a:p>
        </p:txBody>
      </p:sp>
      <p:sp>
        <p:nvSpPr>
          <p:cNvPr id="8" name="Content Placeholder 7"/>
          <p:cNvSpPr>
            <a:spLocks noGrp="1"/>
          </p:cNvSpPr>
          <p:nvPr>
            <p:ph sz="quarter" idx="4"/>
          </p:nvPr>
        </p:nvSpPr>
        <p:spPr/>
        <p:txBody>
          <a:bodyPr>
            <a:normAutofit fontScale="92500" lnSpcReduction="10000"/>
          </a:bodyPr>
          <a:lstStyle/>
          <a:p>
            <a:r>
              <a:rPr lang="da-DK" b="1" dirty="0"/>
              <a:t>Skotsk</a:t>
            </a:r>
            <a:r>
              <a:rPr lang="da-DK" dirty="0"/>
              <a:t> og britisk</a:t>
            </a:r>
          </a:p>
          <a:p>
            <a:pPr marL="0" indent="0">
              <a:buNone/>
            </a:pPr>
            <a:endParaRPr lang="da-DK" dirty="0"/>
          </a:p>
          <a:p>
            <a:pPr marL="0" indent="0">
              <a:buNone/>
            </a:pPr>
            <a:r>
              <a:rPr lang="da-DK" dirty="0"/>
              <a:t>Kun/mest skotsk	53%</a:t>
            </a:r>
          </a:p>
          <a:p>
            <a:pPr marL="0" indent="0">
              <a:buNone/>
            </a:pPr>
            <a:r>
              <a:rPr lang="da-DK" dirty="0"/>
              <a:t>Lige skotsk/britisk	30%</a:t>
            </a:r>
          </a:p>
          <a:p>
            <a:pPr marL="0" indent="0">
              <a:buNone/>
            </a:pPr>
            <a:r>
              <a:rPr lang="da-DK" dirty="0"/>
              <a:t>Kun/mest britisk	11%</a:t>
            </a:r>
          </a:p>
          <a:p>
            <a:pPr marL="0" indent="0">
              <a:buNone/>
            </a:pPr>
            <a:r>
              <a:rPr lang="da-DK" dirty="0"/>
              <a:t>(2012)</a:t>
            </a:r>
          </a:p>
          <a:p>
            <a:pPr marL="0" indent="0">
              <a:buNone/>
            </a:pPr>
            <a:r>
              <a:rPr lang="da-DK" dirty="0"/>
              <a:t>Kun/mest skotsk	73%</a:t>
            </a:r>
          </a:p>
          <a:p>
            <a:pPr marL="0" indent="0">
              <a:buNone/>
            </a:pPr>
            <a:r>
              <a:rPr lang="da-DK" dirty="0"/>
              <a:t>Lige skotsk/britisk	21%</a:t>
            </a:r>
          </a:p>
          <a:p>
            <a:pPr marL="0" indent="0">
              <a:buNone/>
            </a:pPr>
            <a:r>
              <a:rPr lang="da-DK" dirty="0"/>
              <a:t>Kun/mest britisk	 3%</a:t>
            </a:r>
          </a:p>
          <a:p>
            <a:pPr marL="0" indent="0">
              <a:buNone/>
            </a:pPr>
            <a:r>
              <a:rPr lang="da-DK" dirty="0"/>
              <a:t>(2008)</a:t>
            </a:r>
          </a:p>
          <a:p>
            <a:endParaRPr lang="da-DK" dirty="0"/>
          </a:p>
        </p:txBody>
      </p:sp>
    </p:spTree>
    <p:extLst>
      <p:ext uri="{BB962C8B-B14F-4D97-AF65-F5344CB8AC3E}">
        <p14:creationId xmlns:p14="http://schemas.microsoft.com/office/powerpoint/2010/main" val="3795377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da-DK" dirty="0" smtClean="0"/>
              <a:t>Skotske identitet</a:t>
            </a:r>
            <a:r>
              <a:rPr lang="da-DK" u="sng" dirty="0" smtClean="0"/>
              <a:t>er</a:t>
            </a:r>
            <a:r>
              <a:rPr lang="da-DK" dirty="0" smtClean="0"/>
              <a:t> vs. skotsk identitet</a:t>
            </a:r>
            <a:endParaRPr lang="da-DK" dirty="0"/>
          </a:p>
        </p:txBody>
      </p:sp>
      <p:sp>
        <p:nvSpPr>
          <p:cNvPr id="8" name="Content Placeholder 7"/>
          <p:cNvSpPr>
            <a:spLocks noGrp="1"/>
          </p:cNvSpPr>
          <p:nvPr>
            <p:ph idx="1"/>
          </p:nvPr>
        </p:nvSpPr>
        <p:spPr/>
        <p:txBody>
          <a:bodyPr>
            <a:normAutofit/>
          </a:bodyPr>
          <a:lstStyle/>
          <a:p>
            <a:pPr marL="0" indent="0">
              <a:buNone/>
            </a:pPr>
            <a:r>
              <a:rPr lang="da-DK" dirty="0" smtClean="0"/>
              <a:t>3 typer: </a:t>
            </a:r>
            <a:r>
              <a:rPr lang="da-DK" i="1" dirty="0" err="1" smtClean="0">
                <a:solidFill>
                  <a:srgbClr val="00B050"/>
                </a:solidFill>
              </a:rPr>
              <a:t>civic</a:t>
            </a:r>
            <a:r>
              <a:rPr lang="da-DK" i="1" dirty="0" smtClean="0"/>
              <a:t>, </a:t>
            </a:r>
            <a:r>
              <a:rPr lang="da-DK" i="1" dirty="0" err="1" smtClean="0">
                <a:solidFill>
                  <a:srgbClr val="C00000"/>
                </a:solidFill>
              </a:rPr>
              <a:t>nationalistic</a:t>
            </a:r>
            <a:r>
              <a:rPr lang="da-DK" i="1" dirty="0" smtClean="0"/>
              <a:t>, </a:t>
            </a:r>
            <a:r>
              <a:rPr lang="da-DK" i="1" dirty="0" err="1" smtClean="0">
                <a:solidFill>
                  <a:srgbClr val="00B0F0"/>
                </a:solidFill>
              </a:rPr>
              <a:t>proud</a:t>
            </a:r>
            <a:r>
              <a:rPr lang="da-DK" i="1" dirty="0" smtClean="0">
                <a:solidFill>
                  <a:srgbClr val="00B0F0"/>
                </a:solidFill>
              </a:rPr>
              <a:t> (</a:t>
            </a:r>
            <a:r>
              <a:rPr lang="da-DK" i="1" dirty="0" err="1" smtClean="0">
                <a:solidFill>
                  <a:srgbClr val="00B0F0"/>
                </a:solidFill>
              </a:rPr>
              <a:t>insular</a:t>
            </a:r>
            <a:r>
              <a:rPr lang="da-DK" i="1" dirty="0" smtClean="0">
                <a:solidFill>
                  <a:srgbClr val="00B0F0"/>
                </a:solidFill>
              </a:rPr>
              <a:t>)</a:t>
            </a:r>
            <a:endParaRPr lang="da-DK" dirty="0" smtClean="0">
              <a:solidFill>
                <a:srgbClr val="00B0F0"/>
              </a:solidFill>
            </a:endParaRPr>
          </a:p>
          <a:p>
            <a:pPr marL="0" indent="0">
              <a:buNone/>
            </a:pPr>
            <a:r>
              <a:rPr lang="da-DK" sz="2400" dirty="0" smtClean="0">
                <a:solidFill>
                  <a:srgbClr val="00B050"/>
                </a:solidFill>
              </a:rPr>
              <a:t>My Scottish </a:t>
            </a:r>
            <a:r>
              <a:rPr lang="da-DK" sz="2400" dirty="0" err="1" smtClean="0">
                <a:solidFill>
                  <a:srgbClr val="00B050"/>
                </a:solidFill>
              </a:rPr>
              <a:t>identity</a:t>
            </a:r>
            <a:r>
              <a:rPr lang="da-DK" sz="2400" dirty="0" smtClean="0">
                <a:solidFill>
                  <a:srgbClr val="00B050"/>
                </a:solidFill>
              </a:rPr>
              <a:t> is </a:t>
            </a:r>
            <a:r>
              <a:rPr lang="da-DK" sz="2400" dirty="0" err="1" smtClean="0">
                <a:solidFill>
                  <a:srgbClr val="00B050"/>
                </a:solidFill>
              </a:rPr>
              <a:t>merely</a:t>
            </a:r>
            <a:r>
              <a:rPr lang="da-DK" sz="2400" dirty="0" smtClean="0">
                <a:solidFill>
                  <a:srgbClr val="00B050"/>
                </a:solidFill>
              </a:rPr>
              <a:t> </a:t>
            </a:r>
            <a:r>
              <a:rPr lang="da-DK" sz="2400" dirty="0" err="1" smtClean="0">
                <a:solidFill>
                  <a:srgbClr val="00B050"/>
                </a:solidFill>
              </a:rPr>
              <a:t>one</a:t>
            </a:r>
            <a:r>
              <a:rPr lang="da-DK" sz="2400" dirty="0" smtClean="0">
                <a:solidFill>
                  <a:srgbClr val="00B050"/>
                </a:solidFill>
              </a:rPr>
              <a:t> of </a:t>
            </a:r>
            <a:r>
              <a:rPr lang="da-DK" sz="2400" dirty="0" err="1" smtClean="0">
                <a:solidFill>
                  <a:srgbClr val="00B050"/>
                </a:solidFill>
              </a:rPr>
              <a:t>many</a:t>
            </a:r>
            <a:r>
              <a:rPr lang="da-DK" sz="2400" dirty="0" smtClean="0">
                <a:solidFill>
                  <a:srgbClr val="00B050"/>
                </a:solidFill>
              </a:rPr>
              <a:t> </a:t>
            </a:r>
            <a:r>
              <a:rPr lang="da-DK" sz="2400" dirty="0" err="1" smtClean="0">
                <a:solidFill>
                  <a:srgbClr val="00B050"/>
                </a:solidFill>
              </a:rPr>
              <a:t>identities</a:t>
            </a:r>
            <a:r>
              <a:rPr lang="da-DK" sz="2400" dirty="0" smtClean="0">
                <a:solidFill>
                  <a:srgbClr val="00B050"/>
                </a:solidFill>
              </a:rPr>
              <a:t> </a:t>
            </a:r>
            <a:r>
              <a:rPr lang="da-DK" sz="2400" dirty="0" err="1" smtClean="0">
                <a:solidFill>
                  <a:srgbClr val="00B050"/>
                </a:solidFill>
              </a:rPr>
              <a:t>that</a:t>
            </a:r>
            <a:r>
              <a:rPr lang="da-DK" sz="2400" dirty="0" smtClean="0">
                <a:solidFill>
                  <a:srgbClr val="00B050"/>
                </a:solidFill>
              </a:rPr>
              <a:t> I have. It is not </a:t>
            </a:r>
            <a:r>
              <a:rPr lang="da-DK" sz="2400" dirty="0" err="1" smtClean="0">
                <a:solidFill>
                  <a:srgbClr val="00B050"/>
                </a:solidFill>
              </a:rPr>
              <a:t>necessarily</a:t>
            </a:r>
            <a:r>
              <a:rPr lang="da-DK" sz="2400" dirty="0" smtClean="0">
                <a:solidFill>
                  <a:srgbClr val="00B050"/>
                </a:solidFill>
              </a:rPr>
              <a:t> the most </a:t>
            </a:r>
            <a:r>
              <a:rPr lang="da-DK" sz="2400" dirty="0" err="1" smtClean="0">
                <a:solidFill>
                  <a:srgbClr val="00B050"/>
                </a:solidFill>
              </a:rPr>
              <a:t>important</a:t>
            </a:r>
            <a:r>
              <a:rPr lang="da-DK" sz="2400" dirty="0" smtClean="0">
                <a:solidFill>
                  <a:srgbClr val="00B050"/>
                </a:solidFill>
              </a:rPr>
              <a:t> </a:t>
            </a:r>
            <a:r>
              <a:rPr lang="da-DK" sz="2400" dirty="0" err="1" smtClean="0">
                <a:solidFill>
                  <a:srgbClr val="00B050"/>
                </a:solidFill>
              </a:rPr>
              <a:t>identity</a:t>
            </a:r>
            <a:r>
              <a:rPr lang="da-DK" sz="2400" dirty="0" smtClean="0">
                <a:solidFill>
                  <a:srgbClr val="00B050"/>
                </a:solidFill>
              </a:rPr>
              <a:t> </a:t>
            </a:r>
            <a:r>
              <a:rPr lang="da-DK" sz="2400" dirty="0" err="1" smtClean="0">
                <a:solidFill>
                  <a:srgbClr val="00B050"/>
                </a:solidFill>
              </a:rPr>
              <a:t>that</a:t>
            </a:r>
            <a:r>
              <a:rPr lang="da-DK" sz="2400" dirty="0" smtClean="0">
                <a:solidFill>
                  <a:srgbClr val="00B050"/>
                </a:solidFill>
              </a:rPr>
              <a:t> I have </a:t>
            </a:r>
            <a:r>
              <a:rPr lang="da-DK" sz="2400" dirty="0" smtClean="0"/>
              <a:t>vs</a:t>
            </a:r>
            <a:r>
              <a:rPr lang="da-DK" sz="2400" dirty="0" smtClean="0">
                <a:solidFill>
                  <a:srgbClr val="00B050"/>
                </a:solidFill>
              </a:rPr>
              <a:t> </a:t>
            </a:r>
            <a:r>
              <a:rPr lang="da-DK" sz="2400" dirty="0" err="1" smtClean="0">
                <a:solidFill>
                  <a:srgbClr val="00B050"/>
                </a:solidFill>
              </a:rPr>
              <a:t>Being</a:t>
            </a:r>
            <a:r>
              <a:rPr lang="da-DK" sz="2400" dirty="0" smtClean="0">
                <a:solidFill>
                  <a:srgbClr val="00B050"/>
                </a:solidFill>
              </a:rPr>
              <a:t> Scottish most of all </a:t>
            </a:r>
            <a:r>
              <a:rPr lang="da-DK" sz="2400" dirty="0" err="1" smtClean="0">
                <a:solidFill>
                  <a:srgbClr val="00B050"/>
                </a:solidFill>
              </a:rPr>
              <a:t>means</a:t>
            </a:r>
            <a:r>
              <a:rPr lang="da-DK" sz="2400" dirty="0" smtClean="0">
                <a:solidFill>
                  <a:srgbClr val="00B050"/>
                </a:solidFill>
              </a:rPr>
              <a:t> </a:t>
            </a:r>
            <a:r>
              <a:rPr lang="da-DK" sz="2400" dirty="0" err="1" smtClean="0">
                <a:solidFill>
                  <a:srgbClr val="00B050"/>
                </a:solidFill>
              </a:rPr>
              <a:t>that</a:t>
            </a:r>
            <a:r>
              <a:rPr lang="da-DK" sz="2400" dirty="0" smtClean="0">
                <a:solidFill>
                  <a:srgbClr val="00B050"/>
                </a:solidFill>
              </a:rPr>
              <a:t> </a:t>
            </a:r>
            <a:r>
              <a:rPr lang="da-DK" sz="2400" dirty="0" err="1" smtClean="0">
                <a:solidFill>
                  <a:srgbClr val="00B050"/>
                </a:solidFill>
              </a:rPr>
              <a:t>we</a:t>
            </a:r>
            <a:r>
              <a:rPr lang="da-DK" sz="2400" dirty="0" smtClean="0">
                <a:solidFill>
                  <a:srgbClr val="00B050"/>
                </a:solidFill>
              </a:rPr>
              <a:t> </a:t>
            </a:r>
            <a:r>
              <a:rPr lang="da-DK" sz="2400" dirty="0" err="1" smtClean="0">
                <a:solidFill>
                  <a:srgbClr val="00B050"/>
                </a:solidFill>
              </a:rPr>
              <a:t>are</a:t>
            </a:r>
            <a:r>
              <a:rPr lang="da-DK" sz="2400" dirty="0" smtClean="0">
                <a:solidFill>
                  <a:srgbClr val="00B050"/>
                </a:solidFill>
              </a:rPr>
              <a:t> </a:t>
            </a:r>
            <a:r>
              <a:rPr lang="da-DK" sz="2400" b="1" dirty="0" smtClean="0">
                <a:solidFill>
                  <a:srgbClr val="00B050"/>
                </a:solidFill>
              </a:rPr>
              <a:t>not </a:t>
            </a:r>
            <a:r>
              <a:rPr lang="da-DK" sz="2400" dirty="0" smtClean="0">
                <a:solidFill>
                  <a:srgbClr val="00B050"/>
                </a:solidFill>
              </a:rPr>
              <a:t>English </a:t>
            </a:r>
            <a:r>
              <a:rPr lang="da-DK" sz="2400" dirty="0" smtClean="0"/>
              <a:t>30,4%</a:t>
            </a:r>
            <a:endParaRPr lang="da-DK" sz="2400" dirty="0" smtClean="0">
              <a:solidFill>
                <a:srgbClr val="00B050"/>
              </a:solidFill>
            </a:endParaRPr>
          </a:p>
          <a:p>
            <a:pPr marL="0" indent="0">
              <a:buNone/>
            </a:pPr>
            <a:r>
              <a:rPr lang="da-DK" sz="2400" dirty="0" smtClean="0">
                <a:solidFill>
                  <a:srgbClr val="C00000"/>
                </a:solidFill>
              </a:rPr>
              <a:t>The Scottish </a:t>
            </a:r>
            <a:r>
              <a:rPr lang="da-DK" sz="2400" dirty="0" err="1" smtClean="0">
                <a:solidFill>
                  <a:srgbClr val="C00000"/>
                </a:solidFill>
              </a:rPr>
              <a:t>people</a:t>
            </a:r>
            <a:r>
              <a:rPr lang="da-DK" sz="2400" dirty="0" smtClean="0">
                <a:solidFill>
                  <a:srgbClr val="C00000"/>
                </a:solidFill>
              </a:rPr>
              <a:t> </a:t>
            </a:r>
            <a:r>
              <a:rPr lang="da-DK" sz="2400" dirty="0" err="1" smtClean="0">
                <a:solidFill>
                  <a:srgbClr val="C00000"/>
                </a:solidFill>
              </a:rPr>
              <a:t>will</a:t>
            </a:r>
            <a:r>
              <a:rPr lang="da-DK" sz="2400" dirty="0" smtClean="0">
                <a:solidFill>
                  <a:srgbClr val="C00000"/>
                </a:solidFill>
              </a:rPr>
              <a:t> never </a:t>
            </a:r>
            <a:r>
              <a:rPr lang="da-DK" sz="2400" dirty="0" err="1" smtClean="0">
                <a:solidFill>
                  <a:srgbClr val="C00000"/>
                </a:solidFill>
              </a:rPr>
              <a:t>truly</a:t>
            </a:r>
            <a:r>
              <a:rPr lang="da-DK" sz="2400" dirty="0" smtClean="0">
                <a:solidFill>
                  <a:srgbClr val="C00000"/>
                </a:solidFill>
              </a:rPr>
              <a:t> </a:t>
            </a:r>
            <a:r>
              <a:rPr lang="da-DK" sz="2400" dirty="0" err="1" smtClean="0">
                <a:solidFill>
                  <a:srgbClr val="C00000"/>
                </a:solidFill>
              </a:rPr>
              <a:t>be</a:t>
            </a:r>
            <a:r>
              <a:rPr lang="da-DK" sz="2400" dirty="0" smtClean="0">
                <a:solidFill>
                  <a:srgbClr val="C00000"/>
                </a:solidFill>
              </a:rPr>
              <a:t> </a:t>
            </a:r>
            <a:r>
              <a:rPr lang="da-DK" sz="2400" dirty="0" err="1" smtClean="0">
                <a:solidFill>
                  <a:srgbClr val="C00000"/>
                </a:solidFill>
              </a:rPr>
              <a:t>free</a:t>
            </a:r>
            <a:r>
              <a:rPr lang="da-DK" sz="2400" dirty="0" smtClean="0">
                <a:solidFill>
                  <a:srgbClr val="C00000"/>
                </a:solidFill>
              </a:rPr>
              <a:t> </a:t>
            </a:r>
            <a:r>
              <a:rPr lang="da-DK" sz="2400" dirty="0" err="1" smtClean="0">
                <a:solidFill>
                  <a:srgbClr val="C00000"/>
                </a:solidFill>
              </a:rPr>
              <a:t>until</a:t>
            </a:r>
            <a:r>
              <a:rPr lang="da-DK" sz="2400" dirty="0" smtClean="0">
                <a:solidFill>
                  <a:srgbClr val="C00000"/>
                </a:solidFill>
              </a:rPr>
              <a:t> Scotland </a:t>
            </a:r>
            <a:r>
              <a:rPr lang="da-DK" sz="2400" dirty="0" err="1" smtClean="0">
                <a:solidFill>
                  <a:srgbClr val="C00000"/>
                </a:solidFill>
              </a:rPr>
              <a:t>gains</a:t>
            </a:r>
            <a:r>
              <a:rPr lang="da-DK" sz="2400" dirty="0" smtClean="0">
                <a:solidFill>
                  <a:srgbClr val="C00000"/>
                </a:solidFill>
              </a:rPr>
              <a:t> </a:t>
            </a:r>
            <a:r>
              <a:rPr lang="da-DK" sz="2400" dirty="0" err="1" smtClean="0">
                <a:solidFill>
                  <a:srgbClr val="C00000"/>
                </a:solidFill>
              </a:rPr>
              <a:t>its</a:t>
            </a:r>
            <a:r>
              <a:rPr lang="da-DK" sz="2400" dirty="0" smtClean="0">
                <a:solidFill>
                  <a:srgbClr val="C00000"/>
                </a:solidFill>
              </a:rPr>
              <a:t> </a:t>
            </a:r>
            <a:r>
              <a:rPr lang="da-DK" sz="2400" dirty="0" err="1" smtClean="0">
                <a:solidFill>
                  <a:srgbClr val="C00000"/>
                </a:solidFill>
              </a:rPr>
              <a:t>independence</a:t>
            </a:r>
            <a:r>
              <a:rPr lang="da-DK" sz="2400" dirty="0" smtClean="0">
                <a:solidFill>
                  <a:srgbClr val="C00000"/>
                </a:solidFill>
              </a:rPr>
              <a:t> </a:t>
            </a:r>
            <a:r>
              <a:rPr lang="da-DK" sz="2400" dirty="0" smtClean="0"/>
              <a:t>vs </a:t>
            </a:r>
            <a:r>
              <a:rPr lang="da-DK" sz="2400" dirty="0" smtClean="0">
                <a:solidFill>
                  <a:srgbClr val="C00000"/>
                </a:solidFill>
              </a:rPr>
              <a:t>Scottish </a:t>
            </a:r>
            <a:r>
              <a:rPr lang="da-DK" sz="2400" dirty="0" err="1" smtClean="0">
                <a:solidFill>
                  <a:srgbClr val="C00000"/>
                </a:solidFill>
              </a:rPr>
              <a:t>nationalism</a:t>
            </a:r>
            <a:r>
              <a:rPr lang="da-DK" sz="2400" dirty="0" smtClean="0">
                <a:solidFill>
                  <a:srgbClr val="C00000"/>
                </a:solidFill>
              </a:rPr>
              <a:t> is </a:t>
            </a:r>
            <a:r>
              <a:rPr lang="da-DK" sz="2400" dirty="0" err="1" smtClean="0">
                <a:solidFill>
                  <a:srgbClr val="C00000"/>
                </a:solidFill>
              </a:rPr>
              <a:t>one</a:t>
            </a:r>
            <a:r>
              <a:rPr lang="da-DK" sz="2400" dirty="0" smtClean="0">
                <a:solidFill>
                  <a:srgbClr val="C00000"/>
                </a:solidFill>
              </a:rPr>
              <a:t> of the </a:t>
            </a:r>
            <a:r>
              <a:rPr lang="da-DK" sz="2400" dirty="0" err="1" smtClean="0">
                <a:solidFill>
                  <a:srgbClr val="C00000"/>
                </a:solidFill>
              </a:rPr>
              <a:t>greatest</a:t>
            </a:r>
            <a:r>
              <a:rPr lang="da-DK" sz="2400" dirty="0" smtClean="0">
                <a:solidFill>
                  <a:srgbClr val="C00000"/>
                </a:solidFill>
              </a:rPr>
              <a:t> </a:t>
            </a:r>
            <a:r>
              <a:rPr lang="da-DK" sz="2400" dirty="0" err="1" smtClean="0">
                <a:solidFill>
                  <a:srgbClr val="C00000"/>
                </a:solidFill>
              </a:rPr>
              <a:t>threats</a:t>
            </a:r>
            <a:r>
              <a:rPr lang="da-DK" sz="2400" dirty="0" smtClean="0">
                <a:solidFill>
                  <a:srgbClr val="C00000"/>
                </a:solidFill>
              </a:rPr>
              <a:t> </a:t>
            </a:r>
            <a:r>
              <a:rPr lang="da-DK" sz="2400" dirty="0" err="1" smtClean="0">
                <a:solidFill>
                  <a:srgbClr val="C00000"/>
                </a:solidFill>
              </a:rPr>
              <a:t>that</a:t>
            </a:r>
            <a:r>
              <a:rPr lang="da-DK" sz="2400" dirty="0" smtClean="0">
                <a:solidFill>
                  <a:srgbClr val="C00000"/>
                </a:solidFill>
              </a:rPr>
              <a:t> </a:t>
            </a:r>
            <a:r>
              <a:rPr lang="da-DK" sz="2400" dirty="0" err="1" smtClean="0">
                <a:solidFill>
                  <a:srgbClr val="C00000"/>
                </a:solidFill>
              </a:rPr>
              <a:t>faces</a:t>
            </a:r>
            <a:r>
              <a:rPr lang="da-DK" sz="2400" dirty="0" smtClean="0">
                <a:solidFill>
                  <a:srgbClr val="C00000"/>
                </a:solidFill>
              </a:rPr>
              <a:t> Scotland </a:t>
            </a:r>
            <a:r>
              <a:rPr lang="da-DK" sz="2400" dirty="0" err="1" smtClean="0">
                <a:solidFill>
                  <a:srgbClr val="C00000"/>
                </a:solidFill>
              </a:rPr>
              <a:t>today</a:t>
            </a:r>
            <a:r>
              <a:rPr lang="da-DK" sz="2400" dirty="0" smtClean="0">
                <a:solidFill>
                  <a:srgbClr val="C00000"/>
                </a:solidFill>
              </a:rPr>
              <a:t> </a:t>
            </a:r>
            <a:r>
              <a:rPr lang="da-DK" sz="2400" dirty="0" smtClean="0"/>
              <a:t>26,6%</a:t>
            </a:r>
            <a:endParaRPr lang="da-DK" sz="2400" dirty="0" smtClean="0">
              <a:solidFill>
                <a:srgbClr val="C00000"/>
              </a:solidFill>
            </a:endParaRPr>
          </a:p>
          <a:p>
            <a:pPr marL="0" indent="0">
              <a:buNone/>
            </a:pPr>
            <a:r>
              <a:rPr lang="da-DK" sz="2400" dirty="0" smtClean="0">
                <a:solidFill>
                  <a:srgbClr val="00B0F0"/>
                </a:solidFill>
              </a:rPr>
              <a:t>The </a:t>
            </a:r>
            <a:r>
              <a:rPr lang="da-DK" sz="2400" dirty="0" err="1" smtClean="0">
                <a:solidFill>
                  <a:srgbClr val="00B0F0"/>
                </a:solidFill>
              </a:rPr>
              <a:t>only</a:t>
            </a:r>
            <a:r>
              <a:rPr lang="da-DK" sz="2400" dirty="0" smtClean="0">
                <a:solidFill>
                  <a:srgbClr val="00B0F0"/>
                </a:solidFill>
              </a:rPr>
              <a:t> true </a:t>
            </a:r>
            <a:r>
              <a:rPr lang="da-DK" sz="2400" dirty="0" err="1" smtClean="0">
                <a:solidFill>
                  <a:srgbClr val="00B0F0"/>
                </a:solidFill>
              </a:rPr>
              <a:t>Scot</a:t>
            </a:r>
            <a:r>
              <a:rPr lang="da-DK" sz="2400" dirty="0" smtClean="0">
                <a:solidFill>
                  <a:srgbClr val="00B0F0"/>
                </a:solidFill>
              </a:rPr>
              <a:t> is </a:t>
            </a:r>
            <a:r>
              <a:rPr lang="da-DK" sz="2400" dirty="0" err="1" smtClean="0">
                <a:solidFill>
                  <a:srgbClr val="00B0F0"/>
                </a:solidFill>
              </a:rPr>
              <a:t>one</a:t>
            </a:r>
            <a:r>
              <a:rPr lang="da-DK" sz="2400" dirty="0" smtClean="0">
                <a:solidFill>
                  <a:srgbClr val="00B0F0"/>
                </a:solidFill>
              </a:rPr>
              <a:t> </a:t>
            </a:r>
            <a:r>
              <a:rPr lang="da-DK" sz="2400" dirty="0" err="1" smtClean="0">
                <a:solidFill>
                  <a:srgbClr val="00B0F0"/>
                </a:solidFill>
              </a:rPr>
              <a:t>who</a:t>
            </a:r>
            <a:r>
              <a:rPr lang="da-DK" sz="2400" dirty="0" smtClean="0">
                <a:solidFill>
                  <a:srgbClr val="00B0F0"/>
                </a:solidFill>
              </a:rPr>
              <a:t> </a:t>
            </a:r>
            <a:r>
              <a:rPr lang="da-DK" sz="2400" dirty="0" err="1" smtClean="0">
                <a:solidFill>
                  <a:srgbClr val="00B0F0"/>
                </a:solidFill>
              </a:rPr>
              <a:t>was</a:t>
            </a:r>
            <a:r>
              <a:rPr lang="da-DK" sz="2400" dirty="0" smtClean="0">
                <a:solidFill>
                  <a:srgbClr val="00B0F0"/>
                </a:solidFill>
              </a:rPr>
              <a:t> </a:t>
            </a:r>
            <a:r>
              <a:rPr lang="da-DK" sz="2400" dirty="0" err="1" smtClean="0">
                <a:solidFill>
                  <a:srgbClr val="00B0F0"/>
                </a:solidFill>
              </a:rPr>
              <a:t>borh</a:t>
            </a:r>
            <a:r>
              <a:rPr lang="da-DK" sz="2400" dirty="0" smtClean="0">
                <a:solidFill>
                  <a:srgbClr val="00B0F0"/>
                </a:solidFill>
              </a:rPr>
              <a:t> to Scottish </a:t>
            </a:r>
            <a:r>
              <a:rPr lang="da-DK" sz="2400" dirty="0" err="1" smtClean="0">
                <a:solidFill>
                  <a:srgbClr val="00B0F0"/>
                </a:solidFill>
              </a:rPr>
              <a:t>parents</a:t>
            </a:r>
            <a:r>
              <a:rPr lang="da-DK" sz="2400" dirty="0" smtClean="0">
                <a:solidFill>
                  <a:srgbClr val="00B0F0"/>
                </a:solidFill>
              </a:rPr>
              <a:t> </a:t>
            </a:r>
            <a:r>
              <a:rPr lang="da-DK" sz="2400" dirty="0" smtClean="0"/>
              <a:t>vs </a:t>
            </a:r>
            <a:r>
              <a:rPr lang="da-DK" sz="2400" dirty="0" err="1" smtClean="0">
                <a:solidFill>
                  <a:srgbClr val="00B0F0"/>
                </a:solidFill>
              </a:rPr>
              <a:t>Scottishness</a:t>
            </a:r>
            <a:r>
              <a:rPr lang="da-DK" sz="2400" dirty="0" smtClean="0">
                <a:solidFill>
                  <a:srgbClr val="00B0F0"/>
                </a:solidFill>
              </a:rPr>
              <a:t> is a </a:t>
            </a:r>
            <a:r>
              <a:rPr lang="da-DK" sz="2400" dirty="0" err="1" smtClean="0">
                <a:solidFill>
                  <a:srgbClr val="00B0F0"/>
                </a:solidFill>
              </a:rPr>
              <a:t>combination</a:t>
            </a:r>
            <a:r>
              <a:rPr lang="da-DK" sz="2400" dirty="0" smtClean="0">
                <a:solidFill>
                  <a:srgbClr val="00B0F0"/>
                </a:solidFill>
              </a:rPr>
              <a:t> of all </a:t>
            </a:r>
            <a:r>
              <a:rPr lang="da-DK" sz="2400" dirty="0" err="1" smtClean="0">
                <a:solidFill>
                  <a:srgbClr val="00B0F0"/>
                </a:solidFill>
              </a:rPr>
              <a:t>people</a:t>
            </a:r>
            <a:r>
              <a:rPr lang="da-DK" sz="2400" dirty="0" smtClean="0">
                <a:solidFill>
                  <a:srgbClr val="00B0F0"/>
                </a:solidFill>
              </a:rPr>
              <a:t> </a:t>
            </a:r>
            <a:r>
              <a:rPr lang="da-DK" sz="2400" dirty="0" err="1" smtClean="0">
                <a:solidFill>
                  <a:srgbClr val="00B0F0"/>
                </a:solidFill>
              </a:rPr>
              <a:t>living</a:t>
            </a:r>
            <a:r>
              <a:rPr lang="da-DK" sz="2400" dirty="0" smtClean="0">
                <a:solidFill>
                  <a:srgbClr val="00B0F0"/>
                </a:solidFill>
              </a:rPr>
              <a:t> in Scotland, </a:t>
            </a:r>
            <a:r>
              <a:rPr lang="da-DK" sz="2400" dirty="0" err="1" smtClean="0">
                <a:solidFill>
                  <a:srgbClr val="00B0F0"/>
                </a:solidFill>
              </a:rPr>
              <a:t>whether</a:t>
            </a:r>
            <a:r>
              <a:rPr lang="da-DK" sz="2400" dirty="0" smtClean="0">
                <a:solidFill>
                  <a:srgbClr val="00B0F0"/>
                </a:solidFill>
              </a:rPr>
              <a:t> </a:t>
            </a:r>
            <a:r>
              <a:rPr lang="da-DK" sz="2400" dirty="0" err="1" smtClean="0">
                <a:solidFill>
                  <a:srgbClr val="00B0F0"/>
                </a:solidFill>
              </a:rPr>
              <a:t>they</a:t>
            </a:r>
            <a:r>
              <a:rPr lang="da-DK" sz="2400" dirty="0" smtClean="0">
                <a:solidFill>
                  <a:srgbClr val="00B0F0"/>
                </a:solidFill>
              </a:rPr>
              <a:t> </a:t>
            </a:r>
            <a:r>
              <a:rPr lang="da-DK" sz="2400" dirty="0" err="1" smtClean="0">
                <a:solidFill>
                  <a:srgbClr val="00B0F0"/>
                </a:solidFill>
              </a:rPr>
              <a:t>are</a:t>
            </a:r>
            <a:r>
              <a:rPr lang="da-DK" sz="2400" dirty="0" smtClean="0">
                <a:solidFill>
                  <a:srgbClr val="00B0F0"/>
                </a:solidFill>
              </a:rPr>
              <a:t> English, Irish, </a:t>
            </a:r>
            <a:r>
              <a:rPr lang="da-DK" sz="2400" dirty="0" err="1" smtClean="0">
                <a:solidFill>
                  <a:srgbClr val="00B0F0"/>
                </a:solidFill>
              </a:rPr>
              <a:t>Pakistani</a:t>
            </a:r>
            <a:r>
              <a:rPr lang="da-DK" sz="2400" dirty="0" smtClean="0">
                <a:solidFill>
                  <a:srgbClr val="00B0F0"/>
                </a:solidFill>
              </a:rPr>
              <a:t>, </a:t>
            </a:r>
            <a:r>
              <a:rPr lang="da-DK" sz="2400" dirty="0" err="1" smtClean="0">
                <a:solidFill>
                  <a:srgbClr val="00B0F0"/>
                </a:solidFill>
              </a:rPr>
              <a:t>etc</a:t>
            </a:r>
            <a:r>
              <a:rPr lang="da-DK" sz="2400" dirty="0" smtClean="0">
                <a:solidFill>
                  <a:srgbClr val="00B0F0"/>
                </a:solidFill>
              </a:rPr>
              <a:t> </a:t>
            </a:r>
            <a:r>
              <a:rPr lang="da-DK" sz="2400" dirty="0" smtClean="0"/>
              <a:t>25,3%</a:t>
            </a:r>
          </a:p>
          <a:p>
            <a:pPr marL="0" indent="0">
              <a:buNone/>
            </a:pPr>
            <a:r>
              <a:rPr lang="da-DK" sz="1800" dirty="0" smtClean="0"/>
              <a:t>(</a:t>
            </a:r>
            <a:r>
              <a:rPr lang="da-DK" sz="1800" dirty="0" err="1" smtClean="0"/>
              <a:t>Haesly</a:t>
            </a:r>
            <a:r>
              <a:rPr lang="da-DK" sz="1800" dirty="0" smtClean="0"/>
              <a:t> 2005)</a:t>
            </a:r>
            <a:endParaRPr lang="da-DK" sz="1800" dirty="0"/>
          </a:p>
        </p:txBody>
      </p:sp>
    </p:spTree>
    <p:extLst>
      <p:ext uri="{BB962C8B-B14F-4D97-AF65-F5344CB8AC3E}">
        <p14:creationId xmlns:p14="http://schemas.microsoft.com/office/powerpoint/2010/main" val="1967526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Folkeafstemning om uafhængighed</a:t>
            </a:r>
            <a:br>
              <a:rPr lang="da-DK" dirty="0" smtClean="0"/>
            </a:br>
            <a:r>
              <a:rPr lang="da-DK" dirty="0" smtClean="0"/>
              <a:t>2014</a:t>
            </a:r>
            <a:endParaRPr lang="da-DK" dirty="0"/>
          </a:p>
        </p:txBody>
      </p:sp>
      <p:sp>
        <p:nvSpPr>
          <p:cNvPr id="3" name="Content Placeholder 2"/>
          <p:cNvSpPr>
            <a:spLocks noGrp="1"/>
          </p:cNvSpPr>
          <p:nvPr>
            <p:ph idx="1"/>
          </p:nvPr>
        </p:nvSpPr>
        <p:spPr/>
        <p:txBody>
          <a:bodyPr/>
          <a:lstStyle/>
          <a:p>
            <a:pPr marL="0" indent="0">
              <a:buNone/>
            </a:pPr>
            <a:r>
              <a:rPr lang="da-DK" dirty="0" smtClean="0"/>
              <a:t>Forhandlet af Alex </a:t>
            </a:r>
            <a:r>
              <a:rPr lang="da-DK" dirty="0" err="1" smtClean="0"/>
              <a:t>Salmonds</a:t>
            </a:r>
            <a:r>
              <a:rPr lang="da-DK" dirty="0" smtClean="0"/>
              <a:t> skotske SNP-regering med centralregeringen i London, koalitionen mellem de konservative (David Cameron) og Liberaldemokraterne valgt i 2010.</a:t>
            </a:r>
          </a:p>
          <a:p>
            <a:pPr marL="0" indent="0">
              <a:buNone/>
            </a:pPr>
            <a:r>
              <a:rPr lang="da-DK" dirty="0" smtClean="0"/>
              <a:t>Afholdt 18. september </a:t>
            </a:r>
            <a:r>
              <a:rPr lang="da-DK" b="1" dirty="0" smtClean="0">
                <a:solidFill>
                  <a:srgbClr val="0070C0"/>
                </a:solidFill>
              </a:rPr>
              <a:t>2014</a:t>
            </a:r>
          </a:p>
          <a:p>
            <a:pPr marL="0" indent="0">
              <a:buNone/>
            </a:pPr>
            <a:r>
              <a:rPr lang="da-DK" dirty="0" smtClean="0">
                <a:solidFill>
                  <a:srgbClr val="0070C0"/>
                </a:solidFill>
              </a:rPr>
              <a:t>(Slaget ved </a:t>
            </a:r>
            <a:r>
              <a:rPr lang="da-DK" dirty="0" err="1" smtClean="0">
                <a:solidFill>
                  <a:srgbClr val="0070C0"/>
                </a:solidFill>
              </a:rPr>
              <a:t>Bannockburn</a:t>
            </a:r>
            <a:r>
              <a:rPr lang="da-DK" dirty="0" smtClean="0">
                <a:solidFill>
                  <a:srgbClr val="0070C0"/>
                </a:solidFill>
              </a:rPr>
              <a:t> </a:t>
            </a:r>
            <a:r>
              <a:rPr lang="da-DK" b="1" dirty="0" smtClean="0">
                <a:solidFill>
                  <a:srgbClr val="0070C0"/>
                </a:solidFill>
              </a:rPr>
              <a:t>1314</a:t>
            </a:r>
            <a:r>
              <a:rPr lang="da-DK" dirty="0" smtClean="0">
                <a:solidFill>
                  <a:srgbClr val="0070C0"/>
                </a:solidFill>
              </a:rPr>
              <a:t>, hvor Robert 1. the Bruce og William Wallace (</a:t>
            </a:r>
            <a:r>
              <a:rPr lang="da-DK" dirty="0" err="1" smtClean="0">
                <a:solidFill>
                  <a:srgbClr val="0070C0"/>
                </a:solidFill>
              </a:rPr>
              <a:t>Braveheart</a:t>
            </a:r>
            <a:r>
              <a:rPr lang="da-DK" dirty="0" smtClean="0">
                <a:solidFill>
                  <a:srgbClr val="0070C0"/>
                </a:solidFill>
              </a:rPr>
              <a:t>) besejrede Edward 2. af England)</a:t>
            </a:r>
            <a:endParaRPr lang="da-DK" dirty="0"/>
          </a:p>
        </p:txBody>
      </p:sp>
    </p:spTree>
    <p:extLst>
      <p:ext uri="{BB962C8B-B14F-4D97-AF65-F5344CB8AC3E}">
        <p14:creationId xmlns:p14="http://schemas.microsoft.com/office/powerpoint/2010/main" val="1669221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smtClean="0"/>
              <a:t>William Wallace (</a:t>
            </a:r>
            <a:r>
              <a:rPr lang="da-DK" dirty="0" err="1" smtClean="0"/>
              <a:t>Braveheart</a:t>
            </a:r>
            <a:r>
              <a:rPr lang="da-DK" dirty="0" smtClean="0"/>
              <a:t>)</a:t>
            </a:r>
            <a:endParaRPr lang="da-DK" dirty="0"/>
          </a:p>
        </p:txBody>
      </p:sp>
      <p:sp>
        <p:nvSpPr>
          <p:cNvPr id="6" name="Content Placeholder 5"/>
          <p:cNvSpPr>
            <a:spLocks noGrp="1"/>
          </p:cNvSpPr>
          <p:nvPr>
            <p:ph sz="half" idx="2"/>
          </p:nvPr>
        </p:nvSpPr>
        <p:spPr/>
        <p:txBody>
          <a:bodyPr>
            <a:normAutofit lnSpcReduction="10000"/>
          </a:bodyPr>
          <a:lstStyle/>
          <a:p>
            <a:pPr marL="0" indent="0">
              <a:buNone/>
            </a:pPr>
            <a:r>
              <a:rPr lang="da-DK" dirty="0" smtClean="0"/>
              <a:t>Mel Gibsons film </a:t>
            </a:r>
            <a:r>
              <a:rPr lang="da-DK" i="1" dirty="0" err="1" smtClean="0"/>
              <a:t>Braveheart</a:t>
            </a:r>
            <a:r>
              <a:rPr lang="da-DK" i="1" dirty="0" smtClean="0"/>
              <a:t> </a:t>
            </a:r>
            <a:r>
              <a:rPr lang="da-DK" dirty="0" smtClean="0"/>
              <a:t>1995</a:t>
            </a:r>
          </a:p>
          <a:p>
            <a:pPr marL="0" indent="0">
              <a:buNone/>
            </a:pPr>
            <a:r>
              <a:rPr lang="da-DK" i="1" dirty="0" smtClean="0"/>
              <a:t>Erindringssted</a:t>
            </a:r>
            <a:r>
              <a:rPr lang="da-DK" dirty="0" smtClean="0"/>
              <a:t>: Stirling</a:t>
            </a:r>
          </a:p>
          <a:p>
            <a:pPr marL="0" indent="0">
              <a:buNone/>
            </a:pPr>
            <a:r>
              <a:rPr lang="da-DK" dirty="0" smtClean="0"/>
              <a:t>Stirling Castle</a:t>
            </a:r>
          </a:p>
          <a:p>
            <a:pPr marL="0" indent="0">
              <a:buNone/>
            </a:pPr>
            <a:r>
              <a:rPr lang="da-DK" dirty="0" smtClean="0"/>
              <a:t>Stirling Bridge (1297)</a:t>
            </a:r>
          </a:p>
          <a:p>
            <a:pPr marL="0" indent="0">
              <a:buNone/>
            </a:pPr>
            <a:r>
              <a:rPr lang="da-DK" dirty="0" err="1" smtClean="0"/>
              <a:t>Bannockburn</a:t>
            </a:r>
            <a:r>
              <a:rPr lang="da-DK" dirty="0" smtClean="0"/>
              <a:t> (1314)</a:t>
            </a:r>
          </a:p>
          <a:p>
            <a:pPr marL="0" indent="0">
              <a:buNone/>
            </a:pPr>
            <a:r>
              <a:rPr lang="da-DK" dirty="0" smtClean="0"/>
              <a:t>Wallace Monument, og i en periode fra 1997 William Wallace i skikkelse af Mel Gibson</a:t>
            </a:r>
            <a:endParaRPr lang="da-DK"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s://upload.wikimedia.org/wikipedia/commons/0/04/Freedom%5E_-_geograph.org.uk_-_13047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268760"/>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518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a-DK" dirty="0" err="1" smtClean="0"/>
              <a:t>Declaration</a:t>
            </a:r>
            <a:r>
              <a:rPr lang="da-DK" dirty="0" smtClean="0"/>
              <a:t> of </a:t>
            </a:r>
            <a:r>
              <a:rPr lang="da-DK" dirty="0" err="1" smtClean="0"/>
              <a:t>Arbroath</a:t>
            </a:r>
            <a:r>
              <a:rPr lang="da-DK" dirty="0" smtClean="0"/>
              <a:t> 1320</a:t>
            </a:r>
            <a:endParaRPr lang="da-DK" dirty="0"/>
          </a:p>
        </p:txBody>
      </p:sp>
      <p:sp>
        <p:nvSpPr>
          <p:cNvPr id="11" name="Content Placeholder 10"/>
          <p:cNvSpPr>
            <a:spLocks noGrp="1"/>
          </p:cNvSpPr>
          <p:nvPr>
            <p:ph sz="half" idx="2"/>
          </p:nvPr>
        </p:nvSpPr>
        <p:spPr/>
        <p:txBody>
          <a:bodyPr>
            <a:normAutofit fontScale="85000" lnSpcReduction="10000"/>
          </a:bodyPr>
          <a:lstStyle/>
          <a:p>
            <a:pPr marL="0" indent="0">
              <a:buNone/>
            </a:pPr>
            <a:r>
              <a:rPr lang="da-DK" dirty="0" smtClean="0"/>
              <a:t>Skotlands ‘uafhængighedserklæring’</a:t>
            </a:r>
          </a:p>
          <a:p>
            <a:pPr marL="0" indent="0">
              <a:buNone/>
            </a:pPr>
            <a:r>
              <a:rPr lang="da-DK" i="1" dirty="0" smtClean="0"/>
              <a:t>”for so long as a hundred of </a:t>
            </a:r>
            <a:r>
              <a:rPr lang="da-DK" i="1" dirty="0" err="1" smtClean="0"/>
              <a:t>us</a:t>
            </a:r>
            <a:r>
              <a:rPr lang="da-DK" i="1" dirty="0" smtClean="0"/>
              <a:t> </a:t>
            </a:r>
            <a:r>
              <a:rPr lang="da-DK" i="1" dirty="0" err="1" smtClean="0"/>
              <a:t>remain</a:t>
            </a:r>
            <a:r>
              <a:rPr lang="da-DK" i="1" dirty="0" smtClean="0"/>
              <a:t> </a:t>
            </a:r>
            <a:r>
              <a:rPr lang="da-DK" i="1" dirty="0" err="1" smtClean="0"/>
              <a:t>alive</a:t>
            </a:r>
            <a:r>
              <a:rPr lang="da-DK" i="1" dirty="0" smtClean="0"/>
              <a:t>, </a:t>
            </a:r>
            <a:r>
              <a:rPr lang="da-DK" i="1" dirty="0" err="1" smtClean="0"/>
              <a:t>we</a:t>
            </a:r>
            <a:r>
              <a:rPr lang="da-DK" i="1" dirty="0" smtClean="0"/>
              <a:t> </a:t>
            </a:r>
            <a:r>
              <a:rPr lang="da-DK" i="1" dirty="0" err="1" smtClean="0"/>
              <a:t>will</a:t>
            </a:r>
            <a:r>
              <a:rPr lang="da-DK" i="1" dirty="0" smtClean="0"/>
              <a:t> </a:t>
            </a:r>
            <a:r>
              <a:rPr lang="da-DK" i="1" dirty="0" err="1" smtClean="0"/>
              <a:t>yield</a:t>
            </a:r>
            <a:r>
              <a:rPr lang="da-DK" i="1" dirty="0" smtClean="0"/>
              <a:t> in </a:t>
            </a:r>
            <a:r>
              <a:rPr lang="da-DK" i="1" dirty="0" err="1" smtClean="0"/>
              <a:t>no</a:t>
            </a:r>
            <a:r>
              <a:rPr lang="da-DK" i="1" dirty="0" smtClean="0"/>
              <a:t> </a:t>
            </a:r>
            <a:r>
              <a:rPr lang="da-DK" i="1" dirty="0" err="1" smtClean="0"/>
              <a:t>least</a:t>
            </a:r>
            <a:r>
              <a:rPr lang="da-DK" i="1" dirty="0" smtClean="0"/>
              <a:t> </a:t>
            </a:r>
            <a:r>
              <a:rPr lang="da-DK" i="1" dirty="0" err="1" smtClean="0"/>
              <a:t>way</a:t>
            </a:r>
            <a:r>
              <a:rPr lang="da-DK" i="1" dirty="0" smtClean="0"/>
              <a:t> to English dominion. For </a:t>
            </a:r>
            <a:r>
              <a:rPr lang="da-DK" i="1" dirty="0" err="1" smtClean="0"/>
              <a:t>we</a:t>
            </a:r>
            <a:r>
              <a:rPr lang="da-DK" i="1" dirty="0" smtClean="0"/>
              <a:t> fight, not for </a:t>
            </a:r>
            <a:r>
              <a:rPr lang="da-DK" i="1" dirty="0" err="1" smtClean="0"/>
              <a:t>glory</a:t>
            </a:r>
            <a:r>
              <a:rPr lang="da-DK" i="1" dirty="0" smtClean="0"/>
              <a:t> nor for </a:t>
            </a:r>
            <a:r>
              <a:rPr lang="da-DK" i="1" dirty="0" err="1" smtClean="0"/>
              <a:t>riches</a:t>
            </a:r>
            <a:r>
              <a:rPr lang="da-DK" i="1" dirty="0" smtClean="0"/>
              <a:t> nor for </a:t>
            </a:r>
            <a:r>
              <a:rPr lang="da-DK" i="1" dirty="0" err="1" smtClean="0"/>
              <a:t>honour</a:t>
            </a:r>
            <a:r>
              <a:rPr lang="da-DK" i="1" dirty="0" smtClean="0"/>
              <a:t>, but </a:t>
            </a:r>
            <a:r>
              <a:rPr lang="da-DK" i="1" dirty="0" err="1" smtClean="0"/>
              <a:t>only</a:t>
            </a:r>
            <a:r>
              <a:rPr lang="da-DK" i="1" dirty="0" smtClean="0"/>
              <a:t> and </a:t>
            </a:r>
            <a:r>
              <a:rPr lang="da-DK" i="1" dirty="0" err="1" smtClean="0"/>
              <a:t>alone</a:t>
            </a:r>
            <a:r>
              <a:rPr lang="da-DK" i="1" dirty="0" smtClean="0"/>
              <a:t> for </a:t>
            </a:r>
            <a:r>
              <a:rPr lang="da-DK" b="1" i="1" dirty="0" err="1" smtClean="0"/>
              <a:t>freedom</a:t>
            </a:r>
            <a:r>
              <a:rPr lang="da-DK" i="1" dirty="0" smtClean="0"/>
              <a:t>, </a:t>
            </a:r>
            <a:r>
              <a:rPr lang="da-DK" i="1" dirty="0" err="1" smtClean="0"/>
              <a:t>which</a:t>
            </a:r>
            <a:r>
              <a:rPr lang="da-DK" i="1" dirty="0" smtClean="0"/>
              <a:t> </a:t>
            </a:r>
            <a:r>
              <a:rPr lang="da-DK" i="1" dirty="0" err="1" smtClean="0"/>
              <a:t>no</a:t>
            </a:r>
            <a:r>
              <a:rPr lang="da-DK" i="1" dirty="0" smtClean="0"/>
              <a:t> </a:t>
            </a:r>
            <a:r>
              <a:rPr lang="da-DK" i="1" dirty="0" err="1" smtClean="0"/>
              <a:t>good</a:t>
            </a:r>
            <a:r>
              <a:rPr lang="da-DK" i="1" dirty="0" smtClean="0"/>
              <a:t> man </a:t>
            </a:r>
            <a:r>
              <a:rPr lang="da-DK" i="1" dirty="0" err="1" smtClean="0"/>
              <a:t>surrenders</a:t>
            </a:r>
            <a:r>
              <a:rPr lang="da-DK" i="1" dirty="0" smtClean="0"/>
              <a:t> but with his </a:t>
            </a:r>
            <a:r>
              <a:rPr lang="da-DK" i="1" dirty="0" err="1" smtClean="0"/>
              <a:t>life</a:t>
            </a:r>
            <a:r>
              <a:rPr lang="da-DK" i="1" dirty="0" smtClean="0"/>
              <a:t>”</a:t>
            </a:r>
          </a:p>
          <a:p>
            <a:pPr marL="0" indent="0">
              <a:buNone/>
            </a:pPr>
            <a:endParaRPr lang="da-DK" sz="1800" dirty="0" smtClean="0"/>
          </a:p>
          <a:p>
            <a:pPr marL="0" indent="0">
              <a:buNone/>
            </a:pPr>
            <a:r>
              <a:rPr lang="da-DK" sz="1800" dirty="0" smtClean="0"/>
              <a:t>Svar til pave Johannes 22. på trussel om ekskommunikation af de skotske oprørere mod England</a:t>
            </a:r>
            <a:endParaRPr lang="da-DK" sz="1900" dirty="0" smtClean="0"/>
          </a:p>
        </p:txBody>
      </p:sp>
      <p:pic>
        <p:nvPicPr>
          <p:cNvPr id="1029"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732931"/>
            <a:ext cx="4038600" cy="426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s://upload.wikimedia.org/wikipedia/commons/thumb/b/b0/Declaration_of_arbroath.jpg/455px-Declaration_of_arbroath.jpg?uselang=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63572"/>
            <a:ext cx="43338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34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Year of </a:t>
            </a:r>
            <a:r>
              <a:rPr lang="da-DK" dirty="0" err="1" smtClean="0"/>
              <a:t>Homecoming</a:t>
            </a:r>
            <a:r>
              <a:rPr lang="da-DK" dirty="0" smtClean="0"/>
              <a:t> 2009 og 2014</a:t>
            </a:r>
            <a:br>
              <a:rPr lang="da-DK" dirty="0" smtClean="0"/>
            </a:br>
            <a:r>
              <a:rPr lang="da-DK" dirty="0" smtClean="0"/>
              <a:t>Skotske rødder?</a:t>
            </a:r>
            <a:endParaRPr lang="da-DK" dirty="0"/>
          </a:p>
        </p:txBody>
      </p:sp>
      <p:sp>
        <p:nvSpPr>
          <p:cNvPr id="4" name="Content Placeholder 3"/>
          <p:cNvSpPr>
            <a:spLocks noGrp="1"/>
          </p:cNvSpPr>
          <p:nvPr>
            <p:ph sz="half" idx="2"/>
          </p:nvPr>
        </p:nvSpPr>
        <p:spPr/>
        <p:txBody>
          <a:bodyPr>
            <a:normAutofit lnSpcReduction="10000"/>
          </a:bodyPr>
          <a:lstStyle/>
          <a:p>
            <a:pPr marL="0" indent="0">
              <a:buNone/>
            </a:pPr>
            <a:r>
              <a:rPr lang="da-DK" dirty="0" smtClean="0"/>
              <a:t>Robert Burns</a:t>
            </a:r>
          </a:p>
          <a:p>
            <a:pPr marL="0" indent="0">
              <a:buNone/>
            </a:pPr>
            <a:r>
              <a:rPr lang="da-DK" dirty="0" smtClean="0"/>
              <a:t>Født </a:t>
            </a:r>
            <a:r>
              <a:rPr lang="da-DK" b="1" dirty="0" smtClean="0"/>
              <a:t>25. </a:t>
            </a:r>
            <a:r>
              <a:rPr lang="da-DK" b="1" dirty="0"/>
              <a:t>j</a:t>
            </a:r>
            <a:r>
              <a:rPr lang="da-DK" b="1" dirty="0" smtClean="0"/>
              <a:t>anuar 1759</a:t>
            </a:r>
          </a:p>
          <a:p>
            <a:pPr marL="0" indent="0">
              <a:buNone/>
            </a:pPr>
            <a:r>
              <a:rPr lang="da-DK" dirty="0" smtClean="0"/>
              <a:t>250-året markeret </a:t>
            </a:r>
            <a:r>
              <a:rPr lang="da-DK" b="1" dirty="0" smtClean="0"/>
              <a:t>2009</a:t>
            </a:r>
            <a:endParaRPr lang="da-DK" b="1" dirty="0"/>
          </a:p>
          <a:p>
            <a:pPr marL="0" indent="0">
              <a:buNone/>
            </a:pPr>
            <a:r>
              <a:rPr lang="da-DK" dirty="0" smtClean="0"/>
              <a:t>Festivalen åbnede </a:t>
            </a:r>
            <a:r>
              <a:rPr lang="da-DK" b="1" dirty="0" smtClean="0"/>
              <a:t>25. januar</a:t>
            </a:r>
            <a:r>
              <a:rPr lang="da-DK" dirty="0" smtClean="0"/>
              <a:t> og sluttede </a:t>
            </a:r>
            <a:r>
              <a:rPr lang="da-DK" b="1" dirty="0" smtClean="0"/>
              <a:t>30. november</a:t>
            </a:r>
            <a:r>
              <a:rPr lang="da-DK" dirty="0" smtClean="0"/>
              <a:t> (St </a:t>
            </a:r>
            <a:r>
              <a:rPr lang="da-DK" dirty="0" err="1" smtClean="0"/>
              <a:t>Andrew’s</a:t>
            </a:r>
            <a:r>
              <a:rPr lang="da-DK" dirty="0" smtClean="0"/>
              <a:t> Day) </a:t>
            </a:r>
            <a:r>
              <a:rPr lang="da-DK" b="1" dirty="0" smtClean="0"/>
              <a:t>2009</a:t>
            </a:r>
            <a:r>
              <a:rPr lang="da-DK" dirty="0" smtClean="0"/>
              <a:t> og inviterede </a:t>
            </a:r>
            <a:r>
              <a:rPr lang="da-DK" i="1" dirty="0" smtClean="0"/>
              <a:t>‘</a:t>
            </a:r>
            <a:r>
              <a:rPr lang="da-DK" i="1" dirty="0" err="1" smtClean="0"/>
              <a:t>ancestral</a:t>
            </a:r>
            <a:r>
              <a:rPr lang="da-DK" i="1" dirty="0" smtClean="0"/>
              <a:t> </a:t>
            </a:r>
            <a:r>
              <a:rPr lang="da-DK" i="1" dirty="0" err="1" smtClean="0"/>
              <a:t>Scots</a:t>
            </a:r>
            <a:r>
              <a:rPr lang="da-DK" i="1" dirty="0" smtClean="0"/>
              <a:t>’</a:t>
            </a:r>
            <a:r>
              <a:rPr lang="da-DK" dirty="0" smtClean="0"/>
              <a:t> til at komme hjem og finde deres rødder</a:t>
            </a:r>
            <a:endParaRPr lang="da-DK" dirty="0"/>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1562" y="2053431"/>
            <a:ext cx="28098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File:PG 1063Burns Naysmithcrop.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763" y="2060848"/>
            <a:ext cx="28098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46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i="1" dirty="0" err="1" smtClean="0"/>
              <a:t>Should</a:t>
            </a:r>
            <a:r>
              <a:rPr lang="da-DK" i="1" dirty="0" smtClean="0"/>
              <a:t> Scotland </a:t>
            </a:r>
            <a:r>
              <a:rPr lang="da-DK" i="1" dirty="0" err="1" smtClean="0"/>
              <a:t>be</a:t>
            </a:r>
            <a:r>
              <a:rPr lang="da-DK" i="1" dirty="0" smtClean="0"/>
              <a:t> an independent country?</a:t>
            </a:r>
            <a:endParaRPr lang="da-DK" i="1" dirty="0"/>
          </a:p>
        </p:txBody>
      </p:sp>
      <p:sp>
        <p:nvSpPr>
          <p:cNvPr id="4" name="Content Placeholder 3"/>
          <p:cNvSpPr>
            <a:spLocks noGrp="1"/>
          </p:cNvSpPr>
          <p:nvPr>
            <p:ph sz="half" idx="2"/>
          </p:nvPr>
        </p:nvSpPr>
        <p:spPr/>
        <p:txBody>
          <a:bodyPr>
            <a:normAutofit/>
          </a:bodyPr>
          <a:lstStyle/>
          <a:p>
            <a:pPr marL="0" indent="0">
              <a:buNone/>
            </a:pPr>
            <a:r>
              <a:rPr lang="da-DK" sz="3600" dirty="0" smtClean="0">
                <a:solidFill>
                  <a:srgbClr val="FF0000"/>
                </a:solidFill>
              </a:rPr>
              <a:t>No</a:t>
            </a:r>
            <a:r>
              <a:rPr lang="da-DK" sz="3600" dirty="0" smtClean="0"/>
              <a:t>: 55,3%</a:t>
            </a:r>
          </a:p>
          <a:p>
            <a:pPr marL="0" indent="0">
              <a:buNone/>
            </a:pPr>
            <a:r>
              <a:rPr lang="da-DK" sz="3600" dirty="0" smtClean="0">
                <a:solidFill>
                  <a:srgbClr val="92D050"/>
                </a:solidFill>
              </a:rPr>
              <a:t>Yes</a:t>
            </a:r>
            <a:r>
              <a:rPr lang="da-DK" sz="3600" dirty="0" smtClean="0"/>
              <a:t>: 44,7%</a:t>
            </a:r>
          </a:p>
          <a:p>
            <a:pPr marL="0" indent="0">
              <a:buNone/>
            </a:pPr>
            <a:r>
              <a:rPr lang="da-DK" sz="3600" dirty="0" smtClean="0"/>
              <a:t>Skotske identitet</a:t>
            </a:r>
            <a:r>
              <a:rPr lang="da-DK" sz="3600" u="sng" dirty="0" smtClean="0"/>
              <a:t>er</a:t>
            </a:r>
            <a:r>
              <a:rPr lang="da-DK" sz="3600" dirty="0" smtClean="0"/>
              <a:t>?</a:t>
            </a:r>
          </a:p>
          <a:p>
            <a:pPr marL="0" indent="0">
              <a:buNone/>
            </a:pPr>
            <a:endParaRPr lang="da-DK" sz="3600" dirty="0" smtClean="0"/>
          </a:p>
          <a:p>
            <a:pPr marL="0" indent="0">
              <a:buNone/>
            </a:pPr>
            <a:r>
              <a:rPr lang="da-DK" sz="3600" dirty="0" smtClean="0"/>
              <a:t>Stemmeberettigede: alle bosiddende i Skotland</a:t>
            </a:r>
          </a:p>
          <a:p>
            <a:pPr marL="0" indent="0">
              <a:buNone/>
            </a:pPr>
            <a:endParaRPr lang="da-DK" dirty="0">
              <a:solidFill>
                <a:srgbClr val="92D050"/>
              </a:solidFill>
            </a:endParaRPr>
          </a:p>
          <a:p>
            <a:pPr marL="0" indent="0">
              <a:buNone/>
            </a:pPr>
            <a:endParaRPr lang="da-DK"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691" y="1600200"/>
            <a:ext cx="3441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s://upload.wikimedia.org/wikipedia/commons/thumb/9/97/Scottish_independence_referendum_results.svg/365px-Scottish_independence_referendum_result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28800"/>
            <a:ext cx="34766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60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1997 (selvstyre) </a:t>
            </a:r>
            <a:br>
              <a:rPr lang="da-DK" dirty="0" smtClean="0"/>
            </a:br>
            <a:r>
              <a:rPr lang="da-DK" dirty="0" smtClean="0"/>
              <a:t>og 2014 (uafhængighed)</a:t>
            </a:r>
            <a:endParaRPr lang="da-DK" dirty="0"/>
          </a:p>
        </p:txBody>
      </p:sp>
      <p:pic>
        <p:nvPicPr>
          <p:cNvPr id="5" name="Content Placeholder 4" descr="https://upload.wikimedia.org/wikipedia/commons/thumb/9/97/Scottish_independence_referendum_results.svg/365px-Scottish_independence_referendum_results.svg.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46691" y="1600200"/>
            <a:ext cx="3441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b/b9/Scottish_devolution_referendum%2C_1997_Question_1_results.svg/365px-Scottish_devolution_referendum%2C_1997_Question_1_results.svg.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55691" y="1600200"/>
            <a:ext cx="3441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526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da-DK" dirty="0" smtClean="0"/>
              <a:t>Skotske identitet</a:t>
            </a:r>
            <a:r>
              <a:rPr lang="da-DK" u="sng" dirty="0" smtClean="0"/>
              <a:t>er</a:t>
            </a:r>
            <a:endParaRPr lang="da-DK" dirty="0"/>
          </a:p>
        </p:txBody>
      </p:sp>
      <p:sp>
        <p:nvSpPr>
          <p:cNvPr id="6" name="Content Placeholder 5"/>
          <p:cNvSpPr>
            <a:spLocks noGrp="1"/>
          </p:cNvSpPr>
          <p:nvPr>
            <p:ph idx="1"/>
          </p:nvPr>
        </p:nvSpPr>
        <p:spPr/>
        <p:txBody>
          <a:bodyPr>
            <a:normAutofit fontScale="92500" lnSpcReduction="20000"/>
          </a:bodyPr>
          <a:lstStyle/>
          <a:p>
            <a:pPr marL="0" indent="0">
              <a:buNone/>
            </a:pPr>
            <a:r>
              <a:rPr lang="da-DK" i="1" dirty="0" smtClean="0">
                <a:solidFill>
                  <a:srgbClr val="FFC000"/>
                </a:solidFill>
              </a:rPr>
              <a:t>”So </a:t>
            </a:r>
            <a:r>
              <a:rPr lang="da-DK" i="1" dirty="0" err="1" smtClean="0">
                <a:solidFill>
                  <a:srgbClr val="FFC000"/>
                </a:solidFill>
              </a:rPr>
              <a:t>we</a:t>
            </a:r>
            <a:r>
              <a:rPr lang="da-DK" i="1" dirty="0" smtClean="0">
                <a:solidFill>
                  <a:srgbClr val="FFC000"/>
                </a:solidFill>
              </a:rPr>
              <a:t> find SNP </a:t>
            </a:r>
            <a:r>
              <a:rPr lang="da-DK" i="1" dirty="0" err="1" smtClean="0">
                <a:solidFill>
                  <a:srgbClr val="FFC000"/>
                </a:solidFill>
              </a:rPr>
              <a:t>extolling</a:t>
            </a:r>
            <a:r>
              <a:rPr lang="da-DK" i="1" dirty="0" smtClean="0">
                <a:solidFill>
                  <a:srgbClr val="FFC000"/>
                </a:solidFill>
              </a:rPr>
              <a:t> the </a:t>
            </a:r>
            <a:r>
              <a:rPr lang="da-DK" i="1" dirty="0" err="1" smtClean="0">
                <a:solidFill>
                  <a:srgbClr val="FFC000"/>
                </a:solidFill>
              </a:rPr>
              <a:t>qualities</a:t>
            </a:r>
            <a:r>
              <a:rPr lang="da-DK" i="1" dirty="0" smtClean="0">
                <a:solidFill>
                  <a:srgbClr val="FFC000"/>
                </a:solidFill>
              </a:rPr>
              <a:t> of </a:t>
            </a:r>
            <a:r>
              <a:rPr lang="da-DK" b="1" i="1" dirty="0" err="1" smtClean="0">
                <a:solidFill>
                  <a:srgbClr val="FFC000"/>
                </a:solidFill>
              </a:rPr>
              <a:t>independence</a:t>
            </a:r>
            <a:r>
              <a:rPr lang="da-DK" i="1" dirty="0" smtClean="0">
                <a:solidFill>
                  <a:srgbClr val="FFC000"/>
                </a:solidFill>
              </a:rPr>
              <a:t> </a:t>
            </a:r>
            <a:r>
              <a:rPr lang="da-DK" i="1" dirty="0" err="1" smtClean="0">
                <a:solidFill>
                  <a:srgbClr val="FFC000"/>
                </a:solidFill>
              </a:rPr>
              <a:t>which</a:t>
            </a:r>
            <a:r>
              <a:rPr lang="da-DK" i="1" dirty="0" smtClean="0">
                <a:solidFill>
                  <a:srgbClr val="FFC000"/>
                </a:solidFill>
              </a:rPr>
              <a:t> </a:t>
            </a:r>
            <a:r>
              <a:rPr lang="da-DK" i="1" dirty="0" err="1" smtClean="0">
                <a:solidFill>
                  <a:srgbClr val="FFC000"/>
                </a:solidFill>
              </a:rPr>
              <a:t>define</a:t>
            </a:r>
            <a:r>
              <a:rPr lang="da-DK" i="1" dirty="0" smtClean="0">
                <a:solidFill>
                  <a:srgbClr val="FFC000"/>
                </a:solidFill>
              </a:rPr>
              <a:t> the </a:t>
            </a:r>
            <a:r>
              <a:rPr lang="da-DK" i="1" dirty="0" err="1" smtClean="0">
                <a:solidFill>
                  <a:srgbClr val="FFC000"/>
                </a:solidFill>
              </a:rPr>
              <a:t>Scot</a:t>
            </a:r>
            <a:r>
              <a:rPr lang="da-DK" i="1" dirty="0" smtClean="0">
                <a:solidFill>
                  <a:srgbClr val="FFC000"/>
                </a:solidFill>
              </a:rPr>
              <a:t> from the time of </a:t>
            </a:r>
            <a:r>
              <a:rPr lang="da-DK" i="1" dirty="0" err="1" smtClean="0">
                <a:solidFill>
                  <a:srgbClr val="FFC000"/>
                </a:solidFill>
              </a:rPr>
              <a:t>Bannockburn</a:t>
            </a:r>
            <a:r>
              <a:rPr lang="da-DK" i="1" dirty="0" smtClean="0">
                <a:solidFill>
                  <a:srgbClr val="FFC000"/>
                </a:solidFill>
              </a:rPr>
              <a:t> to </a:t>
            </a:r>
            <a:r>
              <a:rPr lang="da-DK" i="1" dirty="0" err="1" smtClean="0">
                <a:solidFill>
                  <a:srgbClr val="FFC000"/>
                </a:solidFill>
              </a:rPr>
              <a:t>this</a:t>
            </a:r>
            <a:r>
              <a:rPr lang="da-DK" i="1" dirty="0" smtClean="0">
                <a:solidFill>
                  <a:srgbClr val="FFC000"/>
                </a:solidFill>
              </a:rPr>
              <a:t> </a:t>
            </a:r>
            <a:r>
              <a:rPr lang="da-DK" i="1" dirty="0" err="1" smtClean="0">
                <a:solidFill>
                  <a:srgbClr val="FFC000"/>
                </a:solidFill>
              </a:rPr>
              <a:t>day</a:t>
            </a:r>
            <a:r>
              <a:rPr lang="da-DK" i="1" dirty="0" smtClean="0">
                <a:solidFill>
                  <a:srgbClr val="FFC000"/>
                </a:solidFill>
              </a:rPr>
              <a:t>. </a:t>
            </a:r>
            <a:endParaRPr lang="da-DK" i="1" dirty="0" smtClean="0">
              <a:solidFill>
                <a:srgbClr val="FF0000"/>
              </a:solidFill>
            </a:endParaRPr>
          </a:p>
          <a:p>
            <a:pPr marL="0" indent="0">
              <a:buNone/>
            </a:pPr>
            <a:r>
              <a:rPr lang="da-DK" i="1" dirty="0" err="1" smtClean="0">
                <a:solidFill>
                  <a:srgbClr val="FF0000"/>
                </a:solidFill>
              </a:rPr>
              <a:t>We</a:t>
            </a:r>
            <a:r>
              <a:rPr lang="da-DK" i="1" dirty="0" smtClean="0">
                <a:solidFill>
                  <a:srgbClr val="FF0000"/>
                </a:solidFill>
              </a:rPr>
              <a:t> find </a:t>
            </a:r>
            <a:r>
              <a:rPr lang="da-DK" i="1" dirty="0">
                <a:solidFill>
                  <a:srgbClr val="FF0000"/>
                </a:solidFill>
              </a:rPr>
              <a:t>L</a:t>
            </a:r>
            <a:r>
              <a:rPr lang="da-DK" i="1" dirty="0" smtClean="0">
                <a:solidFill>
                  <a:srgbClr val="FF0000"/>
                </a:solidFill>
              </a:rPr>
              <a:t>abour </a:t>
            </a:r>
            <a:r>
              <a:rPr lang="da-DK" i="1" dirty="0" err="1" smtClean="0">
                <a:solidFill>
                  <a:srgbClr val="FF0000"/>
                </a:solidFill>
              </a:rPr>
              <a:t>politicians</a:t>
            </a:r>
            <a:r>
              <a:rPr lang="da-DK" i="1" dirty="0" smtClean="0">
                <a:solidFill>
                  <a:srgbClr val="FF0000"/>
                </a:solidFill>
              </a:rPr>
              <a:t> </a:t>
            </a:r>
            <a:r>
              <a:rPr lang="da-DK" i="1" dirty="0" err="1" smtClean="0">
                <a:solidFill>
                  <a:srgbClr val="FF0000"/>
                </a:solidFill>
              </a:rPr>
              <a:t>quoting</a:t>
            </a:r>
            <a:r>
              <a:rPr lang="da-DK" i="1" dirty="0" smtClean="0">
                <a:solidFill>
                  <a:srgbClr val="FF0000"/>
                </a:solidFill>
              </a:rPr>
              <a:t> Burns’ ‘A </a:t>
            </a:r>
            <a:r>
              <a:rPr lang="da-DK" i="1" dirty="0" err="1" smtClean="0">
                <a:solidFill>
                  <a:srgbClr val="FF0000"/>
                </a:solidFill>
              </a:rPr>
              <a:t>man’s</a:t>
            </a:r>
            <a:r>
              <a:rPr lang="da-DK" i="1" dirty="0" smtClean="0">
                <a:solidFill>
                  <a:srgbClr val="FF0000"/>
                </a:solidFill>
              </a:rPr>
              <a:t> a man for a’ </a:t>
            </a:r>
            <a:r>
              <a:rPr lang="da-DK" i="1" dirty="0" err="1" smtClean="0">
                <a:solidFill>
                  <a:srgbClr val="FF0000"/>
                </a:solidFill>
              </a:rPr>
              <a:t>that</a:t>
            </a:r>
            <a:r>
              <a:rPr lang="da-DK" i="1" dirty="0" smtClean="0">
                <a:solidFill>
                  <a:srgbClr val="FF0000"/>
                </a:solidFill>
              </a:rPr>
              <a:t>’ in </a:t>
            </a:r>
            <a:r>
              <a:rPr lang="da-DK" i="1" dirty="0" err="1" smtClean="0">
                <a:solidFill>
                  <a:srgbClr val="FF0000"/>
                </a:solidFill>
              </a:rPr>
              <a:t>order</a:t>
            </a:r>
            <a:r>
              <a:rPr lang="da-DK" i="1" dirty="0" smtClean="0">
                <a:solidFill>
                  <a:srgbClr val="FF0000"/>
                </a:solidFill>
              </a:rPr>
              <a:t> to </a:t>
            </a:r>
            <a:r>
              <a:rPr lang="da-DK" i="1" dirty="0" err="1" smtClean="0">
                <a:solidFill>
                  <a:srgbClr val="FF0000"/>
                </a:solidFill>
              </a:rPr>
              <a:t>insist</a:t>
            </a:r>
            <a:r>
              <a:rPr lang="da-DK" i="1" dirty="0" smtClean="0">
                <a:solidFill>
                  <a:srgbClr val="FF0000"/>
                </a:solidFill>
              </a:rPr>
              <a:t> </a:t>
            </a:r>
            <a:r>
              <a:rPr lang="da-DK" i="1" dirty="0" err="1" smtClean="0">
                <a:solidFill>
                  <a:srgbClr val="FF0000"/>
                </a:solidFill>
              </a:rPr>
              <a:t>that</a:t>
            </a:r>
            <a:r>
              <a:rPr lang="da-DK" i="1" dirty="0" smtClean="0">
                <a:solidFill>
                  <a:srgbClr val="FF0000"/>
                </a:solidFill>
              </a:rPr>
              <a:t> </a:t>
            </a:r>
            <a:r>
              <a:rPr lang="da-DK" b="1" i="1" dirty="0" err="1" smtClean="0">
                <a:solidFill>
                  <a:srgbClr val="FF0000"/>
                </a:solidFill>
              </a:rPr>
              <a:t>equality</a:t>
            </a:r>
            <a:r>
              <a:rPr lang="da-DK" i="1" dirty="0" smtClean="0">
                <a:solidFill>
                  <a:srgbClr val="FF0000"/>
                </a:solidFill>
              </a:rPr>
              <a:t> and a </a:t>
            </a:r>
            <a:r>
              <a:rPr lang="da-DK" i="1" dirty="0" err="1" smtClean="0">
                <a:solidFill>
                  <a:srgbClr val="FF0000"/>
                </a:solidFill>
              </a:rPr>
              <a:t>belief</a:t>
            </a:r>
            <a:r>
              <a:rPr lang="da-DK" i="1" dirty="0" smtClean="0">
                <a:solidFill>
                  <a:srgbClr val="FF0000"/>
                </a:solidFill>
              </a:rPr>
              <a:t> in public services mark the Scottish </a:t>
            </a:r>
            <a:r>
              <a:rPr lang="da-DK" i="1" dirty="0" err="1" smtClean="0">
                <a:solidFill>
                  <a:srgbClr val="FF0000"/>
                </a:solidFill>
              </a:rPr>
              <a:t>character</a:t>
            </a:r>
            <a:r>
              <a:rPr lang="da-DK" i="1" dirty="0" smtClean="0">
                <a:solidFill>
                  <a:srgbClr val="FF0000"/>
                </a:solidFill>
              </a:rPr>
              <a:t>. </a:t>
            </a:r>
            <a:endParaRPr lang="da-DK" i="1" dirty="0" smtClean="0">
              <a:solidFill>
                <a:srgbClr val="00B0F0"/>
              </a:solidFill>
            </a:endParaRPr>
          </a:p>
          <a:p>
            <a:pPr marL="0" indent="0">
              <a:buNone/>
            </a:pPr>
            <a:r>
              <a:rPr lang="da-DK" i="1" dirty="0" err="1" smtClean="0">
                <a:solidFill>
                  <a:srgbClr val="00B0F0"/>
                </a:solidFill>
              </a:rPr>
              <a:t>We</a:t>
            </a:r>
            <a:r>
              <a:rPr lang="da-DK" i="1" dirty="0" smtClean="0">
                <a:solidFill>
                  <a:srgbClr val="00B0F0"/>
                </a:solidFill>
              </a:rPr>
              <a:t> find </a:t>
            </a:r>
            <a:r>
              <a:rPr lang="da-DK" i="1" dirty="0" err="1" smtClean="0">
                <a:solidFill>
                  <a:srgbClr val="00B0F0"/>
                </a:solidFill>
              </a:rPr>
              <a:t>Conservatives</a:t>
            </a:r>
            <a:r>
              <a:rPr lang="da-DK" i="1" dirty="0" smtClean="0">
                <a:solidFill>
                  <a:srgbClr val="00B0F0"/>
                </a:solidFill>
              </a:rPr>
              <a:t> </a:t>
            </a:r>
            <a:r>
              <a:rPr lang="da-DK" i="1" dirty="0" err="1" smtClean="0">
                <a:solidFill>
                  <a:srgbClr val="00B0F0"/>
                </a:solidFill>
              </a:rPr>
              <a:t>insisting</a:t>
            </a:r>
            <a:r>
              <a:rPr lang="da-DK" i="1" dirty="0" smtClean="0">
                <a:solidFill>
                  <a:srgbClr val="00B0F0"/>
                </a:solidFill>
              </a:rPr>
              <a:t> </a:t>
            </a:r>
            <a:r>
              <a:rPr lang="da-DK" i="1" dirty="0" err="1" smtClean="0">
                <a:solidFill>
                  <a:srgbClr val="00B0F0"/>
                </a:solidFill>
              </a:rPr>
              <a:t>that</a:t>
            </a:r>
            <a:r>
              <a:rPr lang="da-DK" i="1" dirty="0" smtClean="0">
                <a:solidFill>
                  <a:srgbClr val="00B0F0"/>
                </a:solidFill>
              </a:rPr>
              <a:t> the </a:t>
            </a:r>
            <a:r>
              <a:rPr lang="da-DK" b="1" i="1" dirty="0" err="1" smtClean="0">
                <a:solidFill>
                  <a:srgbClr val="00B0F0"/>
                </a:solidFill>
              </a:rPr>
              <a:t>self-help</a:t>
            </a:r>
            <a:r>
              <a:rPr lang="da-DK" i="1" dirty="0" smtClean="0">
                <a:solidFill>
                  <a:srgbClr val="00B0F0"/>
                </a:solidFill>
              </a:rPr>
              <a:t> of small </a:t>
            </a:r>
            <a:r>
              <a:rPr lang="da-DK" i="1" dirty="0" err="1" smtClean="0">
                <a:solidFill>
                  <a:srgbClr val="00B0F0"/>
                </a:solidFill>
              </a:rPr>
              <a:t>communities</a:t>
            </a:r>
            <a:r>
              <a:rPr lang="da-DK" i="1" dirty="0" smtClean="0">
                <a:solidFill>
                  <a:srgbClr val="00B0F0"/>
                </a:solidFill>
              </a:rPr>
              <a:t> and the </a:t>
            </a:r>
            <a:r>
              <a:rPr lang="da-DK" i="1" dirty="0" err="1" smtClean="0">
                <a:solidFill>
                  <a:srgbClr val="00B0F0"/>
                </a:solidFill>
              </a:rPr>
              <a:t>self-made</a:t>
            </a:r>
            <a:r>
              <a:rPr lang="da-DK" i="1" dirty="0" smtClean="0">
                <a:solidFill>
                  <a:srgbClr val="00B0F0"/>
                </a:solidFill>
              </a:rPr>
              <a:t> </a:t>
            </a:r>
            <a:r>
              <a:rPr lang="da-DK" i="1" dirty="0" err="1" smtClean="0">
                <a:solidFill>
                  <a:srgbClr val="00B0F0"/>
                </a:solidFill>
              </a:rPr>
              <a:t>entrepreneurial</a:t>
            </a:r>
            <a:r>
              <a:rPr lang="da-DK" i="1" dirty="0" smtClean="0">
                <a:solidFill>
                  <a:srgbClr val="00B0F0"/>
                </a:solidFill>
              </a:rPr>
              <a:t> ‘lad o </a:t>
            </a:r>
            <a:r>
              <a:rPr lang="da-DK" i="1" dirty="0" err="1" smtClean="0">
                <a:solidFill>
                  <a:srgbClr val="00B0F0"/>
                </a:solidFill>
              </a:rPr>
              <a:t>pairts</a:t>
            </a:r>
            <a:r>
              <a:rPr lang="da-DK" i="1" dirty="0" smtClean="0">
                <a:solidFill>
                  <a:srgbClr val="00B0F0"/>
                </a:solidFill>
              </a:rPr>
              <a:t>’ </a:t>
            </a:r>
            <a:r>
              <a:rPr lang="da-DK" i="1" dirty="0" err="1" smtClean="0">
                <a:solidFill>
                  <a:srgbClr val="00B0F0"/>
                </a:solidFill>
              </a:rPr>
              <a:t>constitute</a:t>
            </a:r>
            <a:r>
              <a:rPr lang="da-DK" i="1" dirty="0" smtClean="0">
                <a:solidFill>
                  <a:srgbClr val="00B0F0"/>
                </a:solidFill>
              </a:rPr>
              <a:t> the ‘real’ Scotland”   </a:t>
            </a:r>
            <a:r>
              <a:rPr lang="da-DK" sz="2000" dirty="0" smtClean="0"/>
              <a:t>(</a:t>
            </a:r>
            <a:r>
              <a:rPr lang="da-DK" sz="2000" dirty="0" err="1" smtClean="0"/>
              <a:t>Reicher</a:t>
            </a:r>
            <a:r>
              <a:rPr lang="da-DK" sz="2000" dirty="0" smtClean="0"/>
              <a:t>, Hopkins &amp; Harrison 2009)</a:t>
            </a:r>
            <a:endParaRPr lang="da-DK" i="1" dirty="0" smtClean="0">
              <a:solidFill>
                <a:srgbClr val="FFC000"/>
              </a:solidFill>
            </a:endParaRPr>
          </a:p>
        </p:txBody>
      </p:sp>
    </p:spTree>
    <p:extLst>
      <p:ext uri="{BB962C8B-B14F-4D97-AF65-F5344CB8AC3E}">
        <p14:creationId xmlns:p14="http://schemas.microsoft.com/office/powerpoint/2010/main" val="1431653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Modstandidentitet</a:t>
            </a:r>
            <a:endParaRPr lang="da-DK"/>
          </a:p>
        </p:txBody>
      </p:sp>
      <p:sp>
        <p:nvSpPr>
          <p:cNvPr id="3" name="Pladsholder til indhold 2"/>
          <p:cNvSpPr>
            <a:spLocks noGrp="1"/>
          </p:cNvSpPr>
          <p:nvPr>
            <p:ph sz="quarter" idx="1"/>
          </p:nvPr>
        </p:nvSpPr>
        <p:spPr/>
        <p:txBody>
          <a:bodyPr>
            <a:normAutofit fontScale="92500" lnSpcReduction="20000"/>
          </a:bodyPr>
          <a:lstStyle/>
          <a:p>
            <a:pPr marL="0" indent="0">
              <a:buNone/>
            </a:pPr>
            <a:r>
              <a:rPr lang="da-DK" dirty="0" smtClean="0"/>
              <a:t>Dansk modstandsidentitets mesterfortælling:</a:t>
            </a:r>
          </a:p>
          <a:p>
            <a:pPr lvl="1"/>
            <a:r>
              <a:rPr lang="da-DK" dirty="0" smtClean="0"/>
              <a:t>Middelalderens selvstændige bønder.</a:t>
            </a:r>
          </a:p>
          <a:p>
            <a:pPr lvl="1"/>
            <a:r>
              <a:rPr lang="da-DK" dirty="0" smtClean="0"/>
              <a:t>Reformationens frigørelse fra pavekirken.</a:t>
            </a:r>
          </a:p>
          <a:p>
            <a:pPr lvl="1"/>
            <a:r>
              <a:rPr lang="da-DK" dirty="0" smtClean="0"/>
              <a:t>Grundtvig og andelsbevægelsen.</a:t>
            </a:r>
          </a:p>
          <a:p>
            <a:pPr lvl="1"/>
            <a:r>
              <a:rPr lang="da-DK" dirty="0" smtClean="0"/>
              <a:t>Fagbevægelsen og den ”danske model”.</a:t>
            </a:r>
          </a:p>
          <a:p>
            <a:pPr lvl="1"/>
            <a:r>
              <a:rPr lang="da-DK" dirty="0" smtClean="0"/>
              <a:t>Udviklingen af demokratiske institutioner.</a:t>
            </a:r>
          </a:p>
          <a:p>
            <a:pPr lvl="1"/>
            <a:r>
              <a:rPr lang="da-DK" dirty="0" smtClean="0"/>
              <a:t>Tillid til staten og dens institutioner.</a:t>
            </a:r>
          </a:p>
          <a:p>
            <a:pPr marL="0" indent="0">
              <a:buNone/>
            </a:pPr>
            <a:r>
              <a:rPr lang="da-DK" dirty="0" smtClean="0"/>
              <a:t>Alt dette naturligvis i modsætning til EU:</a:t>
            </a:r>
          </a:p>
          <a:p>
            <a:pPr lvl="1"/>
            <a:r>
              <a:rPr lang="da-DK" dirty="0" smtClean="0"/>
              <a:t>Centraliseret bureaukrati.</a:t>
            </a:r>
          </a:p>
          <a:p>
            <a:pPr lvl="1"/>
            <a:r>
              <a:rPr lang="da-DK" dirty="0" smtClean="0"/>
              <a:t>Demokratisk underskud.</a:t>
            </a:r>
          </a:p>
          <a:p>
            <a:pPr lvl="1"/>
            <a:r>
              <a:rPr lang="da-DK" dirty="0" smtClean="0"/>
              <a:t>Mistillid til at ”andre” skal bestemme.</a:t>
            </a:r>
          </a:p>
          <a:p>
            <a:pPr marL="0" indent="0">
              <a:buNone/>
            </a:pPr>
            <a:endParaRPr lang="da-DK" dirty="0"/>
          </a:p>
        </p:txBody>
      </p:sp>
    </p:spTree>
    <p:extLst>
      <p:ext uri="{BB962C8B-B14F-4D97-AF65-F5344CB8AC3E}">
        <p14:creationId xmlns:p14="http://schemas.microsoft.com/office/powerpoint/2010/main" val="2294825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a-DK" dirty="0" smtClean="0"/>
              <a:t>Et nyt erindringssted? </a:t>
            </a:r>
            <a:br>
              <a:rPr lang="da-DK" dirty="0" smtClean="0"/>
            </a:br>
            <a:r>
              <a:rPr lang="da-DK" dirty="0" smtClean="0"/>
              <a:t>Indviet oktober 2004</a:t>
            </a:r>
            <a:endParaRPr lang="da-DK"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020" y="1600200"/>
            <a:ext cx="680595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s://upload.wikimedia.org/wikipedia/commons/thumb/c/cc/Scottish_Parliament_Debating_Chamber_2.jpg/800px-Scottish_Parliament_Debating_Chamber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12776"/>
            <a:ext cx="76200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52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a-DK" dirty="0" smtClean="0"/>
              <a:t>2 parlamenter:</a:t>
            </a:r>
            <a:br>
              <a:rPr lang="da-DK" dirty="0" smtClean="0"/>
            </a:br>
            <a:r>
              <a:rPr lang="da-DK" dirty="0" smtClean="0"/>
              <a:t> i Edinburgh og London</a:t>
            </a:r>
            <a:endParaRPr lang="da-DK" dirty="0"/>
          </a:p>
        </p:txBody>
      </p:sp>
      <p:pic>
        <p:nvPicPr>
          <p:cNvPr id="512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52500" y="2748756"/>
            <a:ext cx="30480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https://upload.wikimedia.org/wikipedia/commons/thumb/9/9e/Debating_chamber%2C_Scottish_Parliament_%2831-05-2006%29.jpg/320px-Debating_chamber%2C_Scottish_Parliament_%2831-05-2006%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80928"/>
            <a:ext cx="30480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853531"/>
            <a:ext cx="40386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descr="http://assets3.parliament.uk/iv/main-large/ImageVault/Images/id_19916/scope_0/ImageVaultHandler.as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0" y="2834256"/>
            <a:ext cx="43815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315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Valg til parlamentet i London maj 2015</a:t>
            </a:r>
            <a:br>
              <a:rPr lang="da-DK" dirty="0" smtClean="0"/>
            </a:br>
            <a:r>
              <a:rPr lang="da-DK" dirty="0" smtClean="0"/>
              <a:t> </a:t>
            </a:r>
            <a:endParaRPr lang="da-DK"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11530"/>
            <a:ext cx="8229600" cy="450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http://www.mbtom.co.uk/wp-content/uploads/2015/05/UK-General-Election-Result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6" y="1628800"/>
            <a:ext cx="9382125" cy="513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98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SNP vinder 56 af 59 skotske pladser</a:t>
            </a:r>
            <a:endParaRPr lang="da-DK"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8750" y="2096294"/>
            <a:ext cx="62865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http://ichef-1.bbci.co.uk/news/660/media/images/82917000/jpg/_82917410_gett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132856"/>
            <a:ext cx="6286500" cy="353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99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a-DK" dirty="0" smtClean="0"/>
              <a:t>Og endnu en folkeafstemning</a:t>
            </a:r>
            <a:br>
              <a:rPr lang="da-DK" dirty="0" smtClean="0"/>
            </a:br>
            <a:r>
              <a:rPr lang="da-DK" dirty="0" smtClean="0"/>
              <a:t>om EU-medlemskab 23. juni 2016</a:t>
            </a:r>
            <a:endParaRPr lang="da-DK" dirty="0"/>
          </a:p>
        </p:txBody>
      </p:sp>
      <p:sp>
        <p:nvSpPr>
          <p:cNvPr id="6" name="Content Placeholder 5"/>
          <p:cNvSpPr>
            <a:spLocks noGrp="1"/>
          </p:cNvSpPr>
          <p:nvPr>
            <p:ph sz="half" idx="2"/>
          </p:nvPr>
        </p:nvSpPr>
        <p:spPr/>
        <p:txBody>
          <a:bodyPr>
            <a:normAutofit lnSpcReduction="10000"/>
          </a:bodyPr>
          <a:lstStyle/>
          <a:p>
            <a:pPr marL="0" indent="0">
              <a:buNone/>
            </a:pPr>
            <a:r>
              <a:rPr lang="da-DK" dirty="0" smtClean="0"/>
              <a:t>Nicola </a:t>
            </a:r>
            <a:r>
              <a:rPr lang="da-DK" dirty="0" err="1" smtClean="0"/>
              <a:t>Sturgeon</a:t>
            </a:r>
            <a:r>
              <a:rPr lang="da-DK" dirty="0" smtClean="0"/>
              <a:t>: Førsteminister og leder af SNP: ”</a:t>
            </a:r>
            <a:r>
              <a:rPr lang="en-US" i="1" dirty="0" smtClean="0"/>
              <a:t>inevitable </a:t>
            </a:r>
            <a:r>
              <a:rPr lang="en-US" i="1" dirty="0"/>
              <a:t>in the event of Brexit that some people who voted No in 2014 would change their minds and back the break-up of Britain in order to secure Scotland’s place in the </a:t>
            </a:r>
            <a:r>
              <a:rPr lang="en-US" i="1" dirty="0" smtClean="0"/>
              <a:t>EU” </a:t>
            </a:r>
          </a:p>
          <a:p>
            <a:pPr marL="0" indent="0">
              <a:buNone/>
            </a:pPr>
            <a:r>
              <a:rPr lang="en-US" sz="1800" dirty="0" smtClean="0"/>
              <a:t>(The Telegraph 21. </a:t>
            </a:r>
            <a:r>
              <a:rPr lang="en-US" sz="1800" dirty="0" err="1"/>
              <a:t>f</a:t>
            </a:r>
            <a:r>
              <a:rPr lang="en-US" sz="1800" dirty="0" err="1" smtClean="0"/>
              <a:t>ebruar</a:t>
            </a:r>
            <a:r>
              <a:rPr lang="en-US" sz="1800" dirty="0" smtClean="0"/>
              <a:t> 2016)</a:t>
            </a:r>
            <a:r>
              <a:rPr lang="en-US" i="1" dirty="0" smtClean="0"/>
              <a:t> </a:t>
            </a:r>
            <a:endParaRPr lang="da-DK" i="1" dirty="0"/>
          </a:p>
        </p:txBody>
      </p:sp>
      <p:pic>
        <p:nvPicPr>
          <p:cNvPr id="12293"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28687" y="2101056"/>
            <a:ext cx="30956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descr="http://www.gov.scot/Resource/0047/00471633-37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117942"/>
            <a:ext cx="3095625" cy="352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158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smtClean="0"/>
              <a:t>Kampen fortsætter</a:t>
            </a:r>
            <a:endParaRPr lang="da-DK" dirty="0"/>
          </a:p>
        </p:txBody>
      </p:sp>
      <p:sp>
        <p:nvSpPr>
          <p:cNvPr id="6" name="Content Placeholder 5"/>
          <p:cNvSpPr>
            <a:spLocks noGrp="1"/>
          </p:cNvSpPr>
          <p:nvPr>
            <p:ph idx="1"/>
          </p:nvPr>
        </p:nvSpPr>
        <p:spPr/>
        <p:txBody>
          <a:bodyPr/>
          <a:lstStyle/>
          <a:p>
            <a:pPr marL="0" indent="0">
              <a:buNone/>
            </a:pPr>
            <a:r>
              <a:rPr lang="da-DK" dirty="0" smtClean="0"/>
              <a:t>Om hvad der er skotsk </a:t>
            </a:r>
            <a:r>
              <a:rPr lang="da-DK" b="1" dirty="0" smtClean="0"/>
              <a:t>identitet</a:t>
            </a:r>
            <a:r>
              <a:rPr lang="da-DK" dirty="0" smtClean="0"/>
              <a:t> og hvad der er den skotske </a:t>
            </a:r>
            <a:r>
              <a:rPr lang="da-DK" b="1" dirty="0" smtClean="0"/>
              <a:t>mesterfortælling</a:t>
            </a:r>
            <a:r>
              <a:rPr lang="da-DK" dirty="0" smtClean="0"/>
              <a:t>, og det sker under skiftende anvendelse og fortolkninger af gamle og nye skotske</a:t>
            </a:r>
            <a:r>
              <a:rPr lang="da-DK" b="1" dirty="0" smtClean="0"/>
              <a:t> erindringssteder.</a:t>
            </a:r>
            <a:endParaRPr lang="da-DK" dirty="0"/>
          </a:p>
        </p:txBody>
      </p:sp>
    </p:spTree>
    <p:extLst>
      <p:ext uri="{BB962C8B-B14F-4D97-AF65-F5344CB8AC3E}">
        <p14:creationId xmlns:p14="http://schemas.microsoft.com/office/powerpoint/2010/main" val="2188347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da-DK" dirty="0" smtClean="0"/>
              <a:t>At være eller ikke være - europæer</a:t>
            </a:r>
            <a:endParaRPr lang="da-DK" dirty="0"/>
          </a:p>
        </p:txBody>
      </p:sp>
      <p:sp>
        <p:nvSpPr>
          <p:cNvPr id="3" name="Subtitle 2"/>
          <p:cNvSpPr>
            <a:spLocks noGrp="1"/>
          </p:cNvSpPr>
          <p:nvPr>
            <p:ph type="subTitle" idx="1"/>
          </p:nvPr>
        </p:nvSpPr>
        <p:spPr/>
        <p:txBody>
          <a:bodyPr/>
          <a:lstStyle/>
          <a:p>
            <a:pPr algn="ctr"/>
            <a:r>
              <a:rPr lang="da-DK" i="1" dirty="0" smtClean="0"/>
              <a:t>Irene Baron, cand.jur. og cand.phil., Center for Europaforskning, CBS</a:t>
            </a:r>
          </a:p>
          <a:p>
            <a:pPr algn="ctr"/>
            <a:r>
              <a:rPr lang="da-DK" i="1" dirty="0" smtClean="0"/>
              <a:t>Odense Universitet, 27.4.2016</a:t>
            </a:r>
            <a:endParaRPr lang="da-DK" i="1" dirty="0"/>
          </a:p>
        </p:txBody>
      </p:sp>
    </p:spTree>
    <p:extLst>
      <p:ext uri="{BB962C8B-B14F-4D97-AF65-F5344CB8AC3E}">
        <p14:creationId xmlns:p14="http://schemas.microsoft.com/office/powerpoint/2010/main" val="287825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a-DK" dirty="0" smtClean="0"/>
              <a:t>EU og Danmark: centrum og periferi</a:t>
            </a:r>
            <a:endParaRPr lang="da-DK"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da-DK" dirty="0" smtClean="0"/>
              <a:t>	</a:t>
            </a:r>
          </a:p>
          <a:p>
            <a:pPr marL="0" indent="0">
              <a:buNone/>
            </a:pPr>
            <a:r>
              <a:rPr lang="da-DK" dirty="0"/>
              <a:t>	</a:t>
            </a:r>
            <a:r>
              <a:rPr lang="da-DK" dirty="0" smtClean="0"/>
              <a:t>Samtidig med en stadig større økonomisk 	integration skabes der et centrum-periferi 	forhold mellem EU og visse lande pga. 	forskelle i kollektiv identitet.</a:t>
            </a:r>
            <a:endParaRPr lang="da-DK" dirty="0"/>
          </a:p>
          <a:p>
            <a:pPr marL="0" indent="0">
              <a:buNone/>
            </a:pPr>
            <a:r>
              <a:rPr lang="da-DK" dirty="0" smtClean="0"/>
              <a:t>	</a:t>
            </a:r>
            <a:endParaRPr lang="da-DK" dirty="0"/>
          </a:p>
          <a:p>
            <a:pPr marL="0" indent="0">
              <a:buNone/>
            </a:pPr>
            <a:r>
              <a:rPr lang="da-DK" dirty="0" smtClean="0"/>
              <a:t>	Dansk identitet udfordres: den europæiske 	integration konfronterer danskerne med 	en virkelighed, de må forholde sig til.</a:t>
            </a:r>
          </a:p>
          <a:p>
            <a:pPr marL="0" indent="0">
              <a:buNone/>
            </a:pPr>
            <a:endParaRPr lang="da-DK" dirty="0"/>
          </a:p>
          <a:p>
            <a:pPr marL="0" indent="0">
              <a:buNone/>
            </a:pPr>
            <a:r>
              <a:rPr lang="da-DK" dirty="0" smtClean="0"/>
              <a:t>	</a:t>
            </a:r>
            <a:endParaRPr lang="da-DK" dirty="0"/>
          </a:p>
        </p:txBody>
      </p:sp>
    </p:spTree>
    <p:extLst>
      <p:ext uri="{BB962C8B-B14F-4D97-AF65-F5344CB8AC3E}">
        <p14:creationId xmlns:p14="http://schemas.microsoft.com/office/powerpoint/2010/main" val="894519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a-DK" dirty="0" smtClean="0"/>
              <a:t>Indledning</a:t>
            </a:r>
            <a:endParaRPr lang="da-DK" dirty="0"/>
          </a:p>
        </p:txBody>
      </p:sp>
      <p:sp>
        <p:nvSpPr>
          <p:cNvPr id="3" name="Content Placeholder 2"/>
          <p:cNvSpPr>
            <a:spLocks noGrp="1"/>
          </p:cNvSpPr>
          <p:nvPr>
            <p:ph sz="quarter" idx="1"/>
          </p:nvPr>
        </p:nvSpPr>
        <p:spPr/>
        <p:txBody>
          <a:bodyPr>
            <a:normAutofit fontScale="92500" lnSpcReduction="20000"/>
          </a:bodyPr>
          <a:lstStyle/>
          <a:p>
            <a:pPr>
              <a:buFont typeface="Courier New" panose="02070309020205020404" pitchFamily="49" charset="0"/>
              <a:buChar char="o"/>
            </a:pPr>
            <a:r>
              <a:rPr lang="da-DK" dirty="0" smtClean="0"/>
              <a:t>Det </a:t>
            </a:r>
            <a:r>
              <a:rPr lang="da-DK" dirty="0"/>
              <a:t>europæiske samarbejde i EU: </a:t>
            </a:r>
            <a:r>
              <a:rPr lang="da-DK" dirty="0" smtClean="0"/>
              <a:t>fra 6 </a:t>
            </a:r>
            <a:r>
              <a:rPr lang="da-DK" dirty="0"/>
              <a:t>til </a:t>
            </a:r>
            <a:r>
              <a:rPr lang="da-DK" dirty="0" smtClean="0"/>
              <a:t>28 lande</a:t>
            </a:r>
            <a:endParaRPr lang="da-DK" dirty="0"/>
          </a:p>
          <a:p>
            <a:pPr marL="0" indent="0">
              <a:buNone/>
            </a:pPr>
            <a:endParaRPr lang="da-DK" dirty="0" smtClean="0"/>
          </a:p>
          <a:p>
            <a:pPr marL="0" indent="0">
              <a:buNone/>
            </a:pPr>
            <a:r>
              <a:rPr lang="da-DK" dirty="0"/>
              <a:t>	</a:t>
            </a:r>
            <a:r>
              <a:rPr lang="da-DK" dirty="0" smtClean="0"/>
              <a:t>1952 Paris (EKSF)</a:t>
            </a:r>
          </a:p>
          <a:p>
            <a:pPr marL="0" indent="0">
              <a:buNone/>
            </a:pPr>
            <a:r>
              <a:rPr lang="da-DK" dirty="0"/>
              <a:t>	</a:t>
            </a:r>
            <a:r>
              <a:rPr lang="da-DK" dirty="0" smtClean="0"/>
              <a:t>1958 Rom (EØF – EURATOM)</a:t>
            </a:r>
          </a:p>
          <a:p>
            <a:pPr marL="0" indent="0">
              <a:buNone/>
            </a:pPr>
            <a:r>
              <a:rPr lang="da-DK" dirty="0"/>
              <a:t>	</a:t>
            </a:r>
            <a:r>
              <a:rPr lang="da-DK" dirty="0" smtClean="0">
                <a:solidFill>
                  <a:srgbClr val="FF0000"/>
                </a:solidFill>
              </a:rPr>
              <a:t>1973 Dansk medlemsskab</a:t>
            </a:r>
          </a:p>
          <a:p>
            <a:pPr marL="0" indent="0">
              <a:buNone/>
            </a:pPr>
            <a:r>
              <a:rPr lang="da-DK" dirty="0"/>
              <a:t>	</a:t>
            </a:r>
            <a:r>
              <a:rPr lang="da-DK" dirty="0" smtClean="0"/>
              <a:t>1987 Fællesakten (EF-Pakken)</a:t>
            </a:r>
          </a:p>
          <a:p>
            <a:pPr marL="0" indent="0">
              <a:buNone/>
            </a:pPr>
            <a:r>
              <a:rPr lang="da-DK" dirty="0"/>
              <a:t>	</a:t>
            </a:r>
            <a:r>
              <a:rPr lang="da-DK" dirty="0" smtClean="0"/>
              <a:t>1993 Maastricht: EU</a:t>
            </a:r>
          </a:p>
          <a:p>
            <a:pPr marL="0" indent="0">
              <a:buNone/>
            </a:pPr>
            <a:r>
              <a:rPr lang="da-DK" dirty="0"/>
              <a:t>	</a:t>
            </a:r>
            <a:r>
              <a:rPr lang="da-DK" dirty="0" smtClean="0"/>
              <a:t>1999 Amsterdam</a:t>
            </a:r>
          </a:p>
          <a:p>
            <a:pPr marL="0" indent="0">
              <a:buNone/>
            </a:pPr>
            <a:r>
              <a:rPr lang="da-DK" dirty="0"/>
              <a:t>	</a:t>
            </a:r>
            <a:r>
              <a:rPr lang="da-DK" dirty="0" smtClean="0"/>
              <a:t>2009 Lissabon</a:t>
            </a:r>
          </a:p>
          <a:p>
            <a:endParaRPr lang="da-DK" dirty="0"/>
          </a:p>
          <a:p>
            <a:pPr marL="0" indent="0">
              <a:buNone/>
            </a:pPr>
            <a:endParaRPr lang="da-DK" dirty="0" smtClean="0"/>
          </a:p>
        </p:txBody>
      </p:sp>
    </p:spTree>
    <p:extLst>
      <p:ext uri="{BB962C8B-B14F-4D97-AF65-F5344CB8AC3E}">
        <p14:creationId xmlns:p14="http://schemas.microsoft.com/office/powerpoint/2010/main" val="3299333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67544" y="476672"/>
            <a:ext cx="7467600" cy="5760640"/>
          </a:xfrm>
        </p:spPr>
        <p:txBody>
          <a:bodyPr>
            <a:normAutofit fontScale="92500" lnSpcReduction="20000"/>
          </a:bodyPr>
          <a:lstStyle/>
          <a:p>
            <a:pPr>
              <a:buFont typeface="Courier New" panose="02070309020205020404" pitchFamily="49" charset="0"/>
              <a:buChar char="o"/>
            </a:pPr>
            <a:endParaRPr lang="da-DK" dirty="0" smtClean="0"/>
          </a:p>
          <a:p>
            <a:r>
              <a:rPr lang="da-DK" dirty="0"/>
              <a:t>	EU’s </a:t>
            </a:r>
            <a:r>
              <a:rPr lang="da-DK" dirty="0" smtClean="0"/>
              <a:t>centrum – et institutionelt niveau: Dér 	hvor magten befinder sig, og hvor 	beslutninger tages.</a:t>
            </a:r>
            <a:endParaRPr lang="da-DK" dirty="0"/>
          </a:p>
          <a:p>
            <a:pPr marL="0" indent="0">
              <a:buNone/>
            </a:pPr>
            <a:endParaRPr lang="da-DK" dirty="0"/>
          </a:p>
          <a:p>
            <a:r>
              <a:rPr lang="da-DK" dirty="0" smtClean="0"/>
              <a:t>	Kollektiv identitet: en forestilling om at have 	en række særlige træk til fælles; bygger på 	en </a:t>
            </a:r>
            <a:r>
              <a:rPr lang="da-DK" i="1" dirty="0" smtClean="0"/>
              <a:t>mesterfortælling</a:t>
            </a:r>
            <a:r>
              <a:rPr lang="da-DK" dirty="0" smtClean="0"/>
              <a:t> skabt af politiske og 	intellektuelle eliter bl.a. ved hjælp af 	udvalgte historiske data.</a:t>
            </a:r>
          </a:p>
          <a:p>
            <a:pPr marL="0" indent="0">
              <a:buNone/>
            </a:pPr>
            <a:endParaRPr lang="da-DK" dirty="0" smtClean="0"/>
          </a:p>
          <a:p>
            <a:r>
              <a:rPr lang="da-DK" dirty="0"/>
              <a:t>	</a:t>
            </a:r>
            <a:r>
              <a:rPr lang="da-DK" dirty="0" smtClean="0"/>
              <a:t>Danmark: på mange måder en ”anomali” i 	EU.</a:t>
            </a:r>
            <a:endParaRPr lang="da-DK" dirty="0"/>
          </a:p>
        </p:txBody>
      </p:sp>
    </p:spTree>
    <p:extLst>
      <p:ext uri="{BB962C8B-B14F-4D97-AF65-F5344CB8AC3E}">
        <p14:creationId xmlns:p14="http://schemas.microsoft.com/office/powerpoint/2010/main" val="36507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Projektidentitet</a:t>
            </a:r>
            <a:endParaRPr lang="da-DK"/>
          </a:p>
        </p:txBody>
      </p:sp>
      <p:sp>
        <p:nvSpPr>
          <p:cNvPr id="3" name="Pladsholder til indhold 2"/>
          <p:cNvSpPr>
            <a:spLocks noGrp="1"/>
          </p:cNvSpPr>
          <p:nvPr>
            <p:ph sz="quarter" idx="1"/>
          </p:nvPr>
        </p:nvSpPr>
        <p:spPr/>
        <p:txBody>
          <a:bodyPr>
            <a:normAutofit fontScale="92500" lnSpcReduction="20000"/>
          </a:bodyPr>
          <a:lstStyle/>
          <a:p>
            <a:pPr marL="0" indent="0">
              <a:buNone/>
            </a:pPr>
            <a:r>
              <a:rPr lang="da-DK" dirty="0" smtClean="0"/>
              <a:t>En europæisk identitets mesterfortælling(er):</a:t>
            </a:r>
          </a:p>
          <a:p>
            <a:pPr lvl="1"/>
            <a:r>
              <a:rPr lang="da-DK" dirty="0" smtClean="0"/>
              <a:t>Brud med fortiden.</a:t>
            </a:r>
          </a:p>
          <a:p>
            <a:pPr lvl="1"/>
            <a:r>
              <a:rPr lang="da-DK" dirty="0" smtClean="0"/>
              <a:t>Fredeligt samarbejde.</a:t>
            </a:r>
          </a:p>
          <a:p>
            <a:pPr lvl="1"/>
            <a:r>
              <a:rPr lang="da-DK" dirty="0" smtClean="0"/>
              <a:t>Europæisk økonomisk fællesskab.</a:t>
            </a:r>
          </a:p>
          <a:p>
            <a:pPr lvl="1"/>
            <a:r>
              <a:rPr lang="da-DK" dirty="0" smtClean="0"/>
              <a:t>Sikring af borgernes rettigheder.</a:t>
            </a:r>
          </a:p>
          <a:p>
            <a:pPr lvl="1"/>
            <a:r>
              <a:rPr lang="da-DK" dirty="0" smtClean="0"/>
              <a:t>Europas nye rolle i verden.</a:t>
            </a:r>
          </a:p>
          <a:p>
            <a:pPr marL="0" indent="0">
              <a:buNone/>
            </a:pPr>
            <a:r>
              <a:rPr lang="da-DK" dirty="0" smtClean="0"/>
              <a:t>Men også:</a:t>
            </a:r>
          </a:p>
          <a:p>
            <a:pPr lvl="1"/>
            <a:r>
              <a:rPr lang="da-DK" dirty="0" smtClean="0"/>
              <a:t>Bro til fortiden.</a:t>
            </a:r>
          </a:p>
          <a:p>
            <a:pPr lvl="1"/>
            <a:r>
              <a:rPr lang="da-DK" dirty="0" smtClean="0"/>
              <a:t>Europæisk kulturelt fællesskab.</a:t>
            </a:r>
          </a:p>
          <a:p>
            <a:pPr lvl="1"/>
            <a:r>
              <a:rPr lang="da-DK" dirty="0" smtClean="0"/>
              <a:t>Fælles europæiske værdier.</a:t>
            </a:r>
          </a:p>
          <a:p>
            <a:pPr lvl="1"/>
            <a:r>
              <a:rPr lang="da-DK" dirty="0" smtClean="0"/>
              <a:t>Europæiske erindringssteder?</a:t>
            </a:r>
            <a:endParaRPr lang="da-DK" dirty="0"/>
          </a:p>
        </p:txBody>
      </p:sp>
    </p:spTree>
    <p:extLst>
      <p:ext uri="{BB962C8B-B14F-4D97-AF65-F5344CB8AC3E}">
        <p14:creationId xmlns:p14="http://schemas.microsoft.com/office/powerpoint/2010/main" val="37292238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a-DK" dirty="0" smtClean="0"/>
              <a:t>Danmark og eu: forskellige fortællinger</a:t>
            </a:r>
            <a:endParaRPr lang="da-DK"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da-DK" dirty="0" smtClean="0">
                <a:solidFill>
                  <a:schemeClr val="accent3"/>
                </a:solidFill>
              </a:rPr>
              <a:t>Fortællingen om Danmark (monokulturel)</a:t>
            </a:r>
          </a:p>
          <a:p>
            <a:pPr marL="0" indent="0">
              <a:buNone/>
            </a:pPr>
            <a:endParaRPr lang="da-DK" dirty="0"/>
          </a:p>
          <a:p>
            <a:pPr>
              <a:buFont typeface="Courier New" panose="02070309020205020404" pitchFamily="49" charset="0"/>
              <a:buChar char="o"/>
            </a:pPr>
            <a:r>
              <a:rPr lang="da-DK" sz="2600" dirty="0" smtClean="0"/>
              <a:t>Den iscenesatte historie</a:t>
            </a:r>
          </a:p>
          <a:p>
            <a:pPr marL="0" indent="0">
              <a:buNone/>
            </a:pPr>
            <a:endParaRPr lang="da-DK" dirty="0" smtClean="0"/>
          </a:p>
          <a:p>
            <a:pPr marL="0" indent="0">
              <a:buNone/>
            </a:pPr>
            <a:r>
              <a:rPr lang="da-DK" dirty="0" smtClean="0"/>
              <a:t>Danskerne: et jordnært, konsensussøgende og pragmatisk folk, der siden Reformationen og blandt andet takket være andels- og højskolebevægelserne, har indført en egalitær velfærdsstat – samtidig med at der er skabt et politisk klima, hvor forlig om praktiske løsninger til sikring af demokratiet tæller mere end ideologiske modsætninger (Baron &amp; Herslund 2016).</a:t>
            </a:r>
            <a:endParaRPr lang="da-DK" dirty="0"/>
          </a:p>
          <a:p>
            <a:pPr marL="0" indent="0">
              <a:buNone/>
            </a:pPr>
            <a:r>
              <a:rPr lang="da-DK" dirty="0" smtClean="0"/>
              <a:t>	</a:t>
            </a:r>
            <a:endParaRPr lang="da-DK" dirty="0"/>
          </a:p>
        </p:txBody>
      </p:sp>
    </p:spTree>
    <p:extLst>
      <p:ext uri="{BB962C8B-B14F-4D97-AF65-F5344CB8AC3E}">
        <p14:creationId xmlns:p14="http://schemas.microsoft.com/office/powerpoint/2010/main" val="1068273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normAutofit lnSpcReduction="10000"/>
          </a:bodyPr>
          <a:lstStyle/>
          <a:p>
            <a:pPr marL="365760" lvl="1" indent="0">
              <a:buNone/>
            </a:pPr>
            <a:endParaRPr lang="da-DK" dirty="0" smtClean="0"/>
          </a:p>
          <a:p>
            <a:pPr lvl="1">
              <a:buFont typeface="Courier New" panose="02070309020205020404" pitchFamily="49" charset="0"/>
              <a:buChar char="o"/>
            </a:pPr>
            <a:r>
              <a:rPr lang="da-DK" sz="2400" dirty="0" smtClean="0"/>
              <a:t>Den ”glemte” historie</a:t>
            </a:r>
          </a:p>
          <a:p>
            <a:pPr marL="0" indent="0">
              <a:buNone/>
            </a:pPr>
            <a:endParaRPr lang="da-DK" dirty="0"/>
          </a:p>
          <a:p>
            <a:pPr marL="0" indent="0">
              <a:buNone/>
            </a:pPr>
            <a:r>
              <a:rPr lang="da-DK" dirty="0" smtClean="0"/>
              <a:t>En mesterfortælling bygger ikke kun på udvalgte historiske data, den fravælger også visse begivenheder og skaber ”glemsel” om mere negative sider af historien, selv om disse lever videre i den nationale identitet.</a:t>
            </a:r>
          </a:p>
          <a:p>
            <a:pPr marL="0" indent="0">
              <a:buNone/>
            </a:pPr>
            <a:endParaRPr lang="da-DK" dirty="0"/>
          </a:p>
          <a:p>
            <a:pPr marL="0" indent="0">
              <a:buNone/>
            </a:pPr>
            <a:r>
              <a:rPr lang="da-DK" dirty="0" smtClean="0"/>
              <a:t>Jf. E. Renan (1882): ”Glemsel er en væsentlig faktor i skabelsen af en nation (...) Enhed skabes altid brutalt.”</a:t>
            </a:r>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p:txBody>
      </p:sp>
    </p:spTree>
    <p:extLst>
      <p:ext uri="{BB962C8B-B14F-4D97-AF65-F5344CB8AC3E}">
        <p14:creationId xmlns:p14="http://schemas.microsoft.com/office/powerpoint/2010/main" val="1133295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04664"/>
            <a:ext cx="7467600" cy="6069288"/>
          </a:xfrm>
        </p:spPr>
        <p:txBody>
          <a:bodyPr>
            <a:normAutofit lnSpcReduction="10000"/>
          </a:bodyPr>
          <a:lstStyle/>
          <a:p>
            <a:pPr marL="0" indent="0">
              <a:buNone/>
            </a:pPr>
            <a:endParaRPr lang="da-DK" dirty="0" smtClean="0"/>
          </a:p>
          <a:p>
            <a:pPr marL="0" indent="0">
              <a:buNone/>
            </a:pPr>
            <a:endParaRPr lang="da-DK" dirty="0" smtClean="0"/>
          </a:p>
          <a:p>
            <a:pPr marL="0" indent="0">
              <a:buNone/>
            </a:pPr>
            <a:r>
              <a:rPr lang="da-DK" dirty="0" smtClean="0"/>
              <a:t>Med Reformationen indførtes forbuddet </a:t>
            </a:r>
            <a:r>
              <a:rPr lang="da-DK" dirty="0"/>
              <a:t>mod at gøre modstand mod overgreb fra statsmagtens </a:t>
            </a:r>
            <a:r>
              <a:rPr lang="da-DK" dirty="0" smtClean="0"/>
              <a:t>side (M. Luther: ”Om lydighed mod den verdslige øvrighed” 1523) – selv om </a:t>
            </a:r>
            <a:r>
              <a:rPr lang="da-DK" i="1" dirty="0" smtClean="0"/>
              <a:t>modstandsretten</a:t>
            </a:r>
            <a:r>
              <a:rPr lang="da-DK" dirty="0" smtClean="0"/>
              <a:t> tidligere optrådte i middelalderens håndfæstninger.</a:t>
            </a:r>
          </a:p>
          <a:p>
            <a:pPr marL="0" indent="0">
              <a:buNone/>
            </a:pPr>
            <a:endParaRPr lang="da-DK" dirty="0"/>
          </a:p>
          <a:p>
            <a:pPr marL="0" indent="0">
              <a:buNone/>
            </a:pPr>
            <a:r>
              <a:rPr lang="da-DK" dirty="0" smtClean="0"/>
              <a:t>Tyranni i sig selv var ikke grund nok til at vælte magthaverne. Kun muligheden af en </a:t>
            </a:r>
            <a:r>
              <a:rPr lang="da-DK" i="1" dirty="0" smtClean="0"/>
              <a:t>passiv</a:t>
            </a:r>
            <a:r>
              <a:rPr lang="da-DK" dirty="0" smtClean="0"/>
              <a:t> modstand anerkendtes.</a:t>
            </a:r>
          </a:p>
          <a:p>
            <a:pPr marL="0" indent="0">
              <a:buNone/>
            </a:pPr>
            <a:endParaRPr lang="da-DK" dirty="0"/>
          </a:p>
        </p:txBody>
      </p:sp>
    </p:spTree>
    <p:extLst>
      <p:ext uri="{BB962C8B-B14F-4D97-AF65-F5344CB8AC3E}">
        <p14:creationId xmlns:p14="http://schemas.microsoft.com/office/powerpoint/2010/main" val="37328687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normAutofit fontScale="85000" lnSpcReduction="10000"/>
          </a:bodyPr>
          <a:lstStyle/>
          <a:p>
            <a:pPr marL="0" indent="0">
              <a:buNone/>
            </a:pPr>
            <a:r>
              <a:rPr lang="da-DK" dirty="0" smtClean="0"/>
              <a:t>Ludvig Holberg (1684-1754), </a:t>
            </a:r>
            <a:r>
              <a:rPr lang="da-DK" i="1" dirty="0" smtClean="0"/>
              <a:t>Juridisk Lærebog </a:t>
            </a:r>
            <a:r>
              <a:rPr lang="da-DK" dirty="0" smtClean="0"/>
              <a:t>(1716):</a:t>
            </a:r>
          </a:p>
          <a:p>
            <a:pPr marL="0" indent="0">
              <a:buNone/>
            </a:pPr>
            <a:endParaRPr lang="da-DK" dirty="0"/>
          </a:p>
          <a:p>
            <a:pPr marL="0" indent="0">
              <a:buNone/>
            </a:pPr>
            <a:r>
              <a:rPr lang="da-DK" i="1" dirty="0" smtClean="0"/>
              <a:t>En konges person maa være hellig. – Under-saatterne maa derfor ikke sætte sig op mod deres lovlige Befalninger, ej heller knurre mod dem, omendskjønt de ere noget vanskelige, men lide det med Taalmodighed ligesom fromme Børn taale meget av deres Forældre, og i fald en Regent søger en Undersaat paa Livet, da omendskjønt han er uskyldig, maa han derfor ikke forsvare sig saaledes mod ham, som mod sin Medborger, eller blotte sit Gevær mod Fædrelandets Fader, men vel frelse sit Liv, om han kand, enten med Flugten, eller bøde for sig med sit Skjold. ” </a:t>
            </a:r>
            <a:r>
              <a:rPr lang="da-DK" dirty="0" smtClean="0"/>
              <a:t>(cit. Koch 2004:109)</a:t>
            </a:r>
            <a:endParaRPr lang="da-DK" i="1" dirty="0"/>
          </a:p>
        </p:txBody>
      </p:sp>
    </p:spTree>
    <p:extLst>
      <p:ext uri="{BB962C8B-B14F-4D97-AF65-F5344CB8AC3E}">
        <p14:creationId xmlns:p14="http://schemas.microsoft.com/office/powerpoint/2010/main" val="2033710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02034"/>
          </a:xfrm>
        </p:spPr>
        <p:txBody>
          <a:bodyPr>
            <a:normAutofit fontScale="90000"/>
          </a:bodyPr>
          <a:lstStyle/>
          <a:p>
            <a:endParaRPr lang="da-DK"/>
          </a:p>
        </p:txBody>
      </p:sp>
      <p:sp>
        <p:nvSpPr>
          <p:cNvPr id="3" name="Content Placeholder 2"/>
          <p:cNvSpPr>
            <a:spLocks noGrp="1"/>
          </p:cNvSpPr>
          <p:nvPr>
            <p:ph sz="quarter" idx="1"/>
          </p:nvPr>
        </p:nvSpPr>
        <p:spPr>
          <a:xfrm>
            <a:off x="467544" y="620688"/>
            <a:ext cx="7467600" cy="5616624"/>
          </a:xfrm>
        </p:spPr>
        <p:txBody>
          <a:bodyPr>
            <a:normAutofit fontScale="92500" lnSpcReduction="10000"/>
          </a:bodyPr>
          <a:lstStyle/>
          <a:p>
            <a:pPr marL="0" indent="0">
              <a:buNone/>
            </a:pPr>
            <a:endParaRPr lang="da-DK" dirty="0" smtClean="0"/>
          </a:p>
          <a:p>
            <a:pPr marL="0" indent="0">
              <a:buNone/>
            </a:pPr>
            <a:r>
              <a:rPr lang="da-DK" dirty="0" smtClean="0"/>
              <a:t>Modstandsretten medtages </a:t>
            </a:r>
            <a:r>
              <a:rPr lang="da-DK" i="1" dirty="0" smtClean="0"/>
              <a:t>ikke</a:t>
            </a:r>
            <a:r>
              <a:rPr lang="da-DK" dirty="0" smtClean="0"/>
              <a:t> i Grundloven af 1849. Derimod er monarkens person ”fredhellig” (§ 13), og Rigsdagen er ”ukrænkelig” (§ 34).</a:t>
            </a:r>
          </a:p>
          <a:p>
            <a:pPr marL="0" indent="0">
              <a:buNone/>
            </a:pPr>
            <a:endParaRPr lang="da-DK" dirty="0"/>
          </a:p>
          <a:p>
            <a:pPr marL="0" indent="0">
              <a:buNone/>
            </a:pPr>
            <a:r>
              <a:rPr lang="da-DK" dirty="0"/>
              <a:t>O</a:t>
            </a:r>
            <a:r>
              <a:rPr lang="da-DK" dirty="0" smtClean="0"/>
              <a:t>vergangen fra enevælde til folkestyre: en måde at erstatte en suveræn, monarken, med en anden, Rigsdagen (Knudsen 1993:93 ff.).</a:t>
            </a:r>
          </a:p>
          <a:p>
            <a:pPr marL="0" indent="0">
              <a:buNone/>
            </a:pPr>
            <a:endParaRPr lang="da-DK" dirty="0"/>
          </a:p>
          <a:p>
            <a:pPr marL="0" indent="0">
              <a:buNone/>
            </a:pPr>
            <a:r>
              <a:rPr lang="da-DK" dirty="0" smtClean="0"/>
              <a:t>Mentalitetsmæssigt befinder vi os stadig i enevældens tid.</a:t>
            </a:r>
            <a:endParaRPr lang="da-DK" dirty="0"/>
          </a:p>
        </p:txBody>
      </p:sp>
    </p:spTree>
    <p:extLst>
      <p:ext uri="{BB962C8B-B14F-4D97-AF65-F5344CB8AC3E}">
        <p14:creationId xmlns:p14="http://schemas.microsoft.com/office/powerpoint/2010/main" val="12040718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548680"/>
            <a:ext cx="7467600" cy="5925272"/>
          </a:xfrm>
        </p:spPr>
        <p:txBody>
          <a:bodyPr>
            <a:normAutofit fontScale="85000" lnSpcReduction="10000"/>
          </a:bodyPr>
          <a:lstStyle/>
          <a:p>
            <a:pPr marL="0" indent="0">
              <a:buNone/>
            </a:pPr>
            <a:endParaRPr lang="da-DK" dirty="0" smtClean="0"/>
          </a:p>
          <a:p>
            <a:pPr>
              <a:buFont typeface="Courier New" panose="02070309020205020404" pitchFamily="49" charset="0"/>
              <a:buChar char="o"/>
            </a:pPr>
            <a:r>
              <a:rPr lang="da-DK" dirty="0" smtClean="0"/>
              <a:t>Nøglebegreber i fortællingen om dansk identitet:</a:t>
            </a:r>
          </a:p>
          <a:p>
            <a:pPr marL="0" indent="0">
              <a:buNone/>
            </a:pPr>
            <a:endParaRPr lang="da-DK" dirty="0"/>
          </a:p>
          <a:p>
            <a:pPr marL="0" indent="0">
              <a:buNone/>
            </a:pPr>
            <a:r>
              <a:rPr lang="da-DK" dirty="0" smtClean="0"/>
              <a:t>	Velfærd (tryghed)</a:t>
            </a:r>
          </a:p>
          <a:p>
            <a:pPr marL="0" indent="0">
              <a:buNone/>
            </a:pPr>
            <a:r>
              <a:rPr lang="da-DK" dirty="0"/>
              <a:t>	</a:t>
            </a:r>
            <a:r>
              <a:rPr lang="da-DK" dirty="0" smtClean="0"/>
              <a:t>Demokrati (folkelighed, lighed)</a:t>
            </a:r>
          </a:p>
          <a:p>
            <a:pPr marL="0" indent="0">
              <a:buNone/>
            </a:pPr>
            <a:r>
              <a:rPr lang="da-DK" dirty="0"/>
              <a:t>	</a:t>
            </a:r>
            <a:r>
              <a:rPr lang="da-DK" dirty="0" smtClean="0"/>
              <a:t>Konsensus- og tillidssamfund</a:t>
            </a:r>
          </a:p>
          <a:p>
            <a:pPr marL="0" indent="0">
              <a:buNone/>
            </a:pPr>
            <a:r>
              <a:rPr lang="da-DK" dirty="0"/>
              <a:t>	</a:t>
            </a:r>
            <a:r>
              <a:rPr lang="da-DK" dirty="0" smtClean="0"/>
              <a:t>Fællesskab (hygge)</a:t>
            </a:r>
          </a:p>
          <a:p>
            <a:pPr marL="0" indent="0">
              <a:buNone/>
            </a:pPr>
            <a:r>
              <a:rPr lang="da-DK" dirty="0" smtClean="0"/>
              <a:t>	</a:t>
            </a:r>
          </a:p>
          <a:p>
            <a:pPr marL="0" indent="0">
              <a:buNone/>
            </a:pPr>
            <a:r>
              <a:rPr lang="da-DK" dirty="0"/>
              <a:t>	</a:t>
            </a:r>
            <a:r>
              <a:rPr lang="da-DK" dirty="0" smtClean="0"/>
              <a:t>Det lykkeligste folk?</a:t>
            </a:r>
          </a:p>
          <a:p>
            <a:pPr marL="0" indent="0">
              <a:buNone/>
            </a:pPr>
            <a:endParaRPr lang="da-DK" dirty="0"/>
          </a:p>
          <a:p>
            <a:pPr marL="0" indent="0">
              <a:buNone/>
            </a:pPr>
            <a:endParaRPr lang="da-DK" dirty="0" smtClean="0"/>
          </a:p>
          <a:p>
            <a:pPr marL="0" indent="0">
              <a:buNone/>
            </a:pPr>
            <a:r>
              <a:rPr lang="da-DK" dirty="0" smtClean="0"/>
              <a:t>Böss (2011), Greve (2010), Knudsen </a:t>
            </a:r>
            <a:r>
              <a:rPr lang="da-DK" dirty="0"/>
              <a:t>(</a:t>
            </a:r>
            <a:r>
              <a:rPr lang="da-DK" dirty="0" smtClean="0"/>
              <a:t>2000), Levinsen (2007), Lidegaard (2013) </a:t>
            </a:r>
            <a:endParaRPr lang="da-DK" dirty="0"/>
          </a:p>
        </p:txBody>
      </p:sp>
    </p:spTree>
    <p:extLst>
      <p:ext uri="{BB962C8B-B14F-4D97-AF65-F5344CB8AC3E}">
        <p14:creationId xmlns:p14="http://schemas.microsoft.com/office/powerpoint/2010/main" val="3165943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404664"/>
            <a:ext cx="7467600" cy="6069288"/>
          </a:xfrm>
        </p:spPr>
        <p:txBody>
          <a:bodyPr/>
          <a:lstStyle/>
          <a:p>
            <a:pPr marL="0" indent="0">
              <a:buNone/>
            </a:pPr>
            <a:endParaRPr lang="da-DK" dirty="0" smtClean="0"/>
          </a:p>
          <a:p>
            <a:pPr marL="0" indent="0">
              <a:buNone/>
            </a:pPr>
            <a:endParaRPr lang="da-DK" dirty="0" smtClean="0"/>
          </a:p>
          <a:p>
            <a:pPr marL="0" indent="0">
              <a:buNone/>
            </a:pPr>
            <a:endParaRPr lang="da-DK" dirty="0"/>
          </a:p>
          <a:p>
            <a:pPr marL="0" indent="0">
              <a:buNone/>
            </a:pPr>
            <a:r>
              <a:rPr lang="da-DK" dirty="0" smtClean="0"/>
              <a:t>	Begreberne knyttes sammen med 	forestillinger om Danmark som et 	mønstersamfund og foregangsland. De er 	ofte i forgrunden, når landet skal præsentere 	sig over for omverdenen.</a:t>
            </a:r>
            <a:endParaRPr lang="da-DK" dirty="0"/>
          </a:p>
        </p:txBody>
      </p:sp>
    </p:spTree>
    <p:extLst>
      <p:ext uri="{BB962C8B-B14F-4D97-AF65-F5344CB8AC3E}">
        <p14:creationId xmlns:p14="http://schemas.microsoft.com/office/powerpoint/2010/main" val="2986408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flipV="1">
            <a:off x="457200" y="257510"/>
            <a:ext cx="7467600" cy="75146"/>
          </a:xfrm>
        </p:spPr>
        <p:txBody>
          <a:bodyPr>
            <a:normAutofit fontScale="25000" lnSpcReduction="20000"/>
          </a:bodyPr>
          <a:lstStyle/>
          <a:p>
            <a:pPr marL="0" indent="0">
              <a:buNone/>
            </a:pPr>
            <a:endParaRPr lang="da-DK" dirty="0"/>
          </a:p>
        </p:txBody>
      </p:sp>
      <p:sp>
        <p:nvSpPr>
          <p:cNvPr id="5" name="Titel 1"/>
          <p:cNvSpPr>
            <a:spLocks noGrp="1"/>
          </p:cNvSpPr>
          <p:nvPr/>
        </p:nvSpPr>
        <p:spPr>
          <a:xfrm>
            <a:off x="838200" y="192497"/>
            <a:ext cx="7467600" cy="6473006"/>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endParaRPr lang="fr-FR" dirty="0"/>
          </a:p>
        </p:txBody>
      </p:sp>
      <p:pic>
        <p:nvPicPr>
          <p:cNvPr id="6"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3233" y="257510"/>
            <a:ext cx="4497534" cy="611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4449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normAutofit fontScale="92500" lnSpcReduction="10000"/>
          </a:bodyPr>
          <a:lstStyle/>
          <a:p>
            <a:pPr marL="0" indent="0">
              <a:buNone/>
            </a:pPr>
            <a:endParaRPr lang="da-DK" dirty="0" smtClean="0"/>
          </a:p>
          <a:p>
            <a:pPr marL="0" indent="0">
              <a:buNone/>
            </a:pPr>
            <a:r>
              <a:rPr lang="da-DK" dirty="0" smtClean="0"/>
              <a:t>(1)	</a:t>
            </a:r>
            <a:r>
              <a:rPr lang="da-DK" i="1" dirty="0" smtClean="0"/>
              <a:t>Visitdenmarks </a:t>
            </a:r>
            <a:r>
              <a:rPr lang="da-DK" dirty="0" smtClean="0"/>
              <a:t>hjemmeside på fransk:</a:t>
            </a:r>
          </a:p>
          <a:p>
            <a:pPr marL="0" indent="0">
              <a:buNone/>
            </a:pPr>
            <a:endParaRPr lang="da-DK" i="1" dirty="0" smtClean="0"/>
          </a:p>
          <a:p>
            <a:pPr marL="0" indent="0">
              <a:buNone/>
            </a:pPr>
            <a:r>
              <a:rPr lang="da-DK" dirty="0" smtClean="0"/>
              <a:t>	</a:t>
            </a:r>
          </a:p>
          <a:p>
            <a:pPr marL="0" indent="0">
              <a:buNone/>
            </a:pPr>
            <a:r>
              <a:rPr lang="da-DK" i="1" dirty="0"/>
              <a:t>	</a:t>
            </a:r>
            <a:r>
              <a:rPr lang="da-DK" i="1" dirty="0" smtClean="0"/>
              <a:t>”Velkommen til Danmark – verdens 	lykkeligste land.”</a:t>
            </a:r>
          </a:p>
          <a:p>
            <a:pPr marL="0" indent="0">
              <a:buNone/>
            </a:pPr>
            <a:r>
              <a:rPr lang="da-DK" i="1" dirty="0"/>
              <a:t>	</a:t>
            </a:r>
            <a:endParaRPr lang="da-DK" i="1" dirty="0" smtClean="0"/>
          </a:p>
          <a:p>
            <a:pPr marL="0" indent="0">
              <a:buNone/>
            </a:pPr>
            <a:r>
              <a:rPr lang="da-DK" i="1" dirty="0" smtClean="0"/>
              <a:t>	”Danmark er et </a:t>
            </a:r>
            <a:r>
              <a:rPr lang="da-DK" i="1" dirty="0" err="1" smtClean="0"/>
              <a:t>egalitært</a:t>
            </a:r>
            <a:r>
              <a:rPr lang="da-DK" i="1" dirty="0" smtClean="0"/>
              <a:t> samfund hvor 	ingen er mere betydningsfuld end andre, og 	hvor alle behandles respektfuldt.”</a:t>
            </a:r>
          </a:p>
          <a:p>
            <a:pPr marL="0" indent="0">
              <a:buNone/>
            </a:pPr>
            <a:endParaRPr lang="da-DK" dirty="0"/>
          </a:p>
          <a:p>
            <a:pPr marL="0" indent="0">
              <a:buNone/>
            </a:pPr>
            <a:r>
              <a:rPr lang="da-DK" dirty="0" smtClean="0"/>
              <a:t>	</a:t>
            </a:r>
            <a:endParaRPr lang="da-DK" dirty="0"/>
          </a:p>
        </p:txBody>
      </p:sp>
    </p:spTree>
    <p:extLst>
      <p:ext uri="{BB962C8B-B14F-4D97-AF65-F5344CB8AC3E}">
        <p14:creationId xmlns:p14="http://schemas.microsoft.com/office/powerpoint/2010/main" val="3187827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548680"/>
            <a:ext cx="7467600" cy="5925272"/>
          </a:xfrm>
        </p:spPr>
        <p:txBody>
          <a:bodyPr>
            <a:normAutofit fontScale="85000" lnSpcReduction="10000"/>
          </a:bodyPr>
          <a:lstStyle/>
          <a:p>
            <a:pPr marL="0" indent="0">
              <a:buNone/>
            </a:pPr>
            <a:r>
              <a:rPr lang="da-DK" dirty="0"/>
              <a:t>	</a:t>
            </a:r>
            <a:r>
              <a:rPr lang="da-DK" i="1" dirty="0"/>
              <a:t>”Danskerne går meget op i hygge, en 	enestående dansk term som udtrykker en 	varm, tryg og intim atmosfære. Ordet er 	indgroet i </a:t>
            </a:r>
            <a:r>
              <a:rPr lang="da-DK" i="1" dirty="0" smtClean="0"/>
              <a:t>alle </a:t>
            </a:r>
            <a:r>
              <a:rPr lang="da-DK" i="1" dirty="0"/>
              <a:t>aspekter af deres liv, i designet 	og i deres møblers og huses funktionalitet, i </a:t>
            </a:r>
            <a:r>
              <a:rPr lang="da-DK" i="1" dirty="0" smtClean="0"/>
              <a:t>	familiesammenkomster </a:t>
            </a:r>
            <a:r>
              <a:rPr lang="da-DK" i="1" dirty="0"/>
              <a:t>eller i uformelle </a:t>
            </a:r>
            <a:r>
              <a:rPr lang="da-DK" i="1" dirty="0" smtClean="0"/>
              <a:t>	hjemmeaftener</a:t>
            </a:r>
            <a:r>
              <a:rPr lang="da-DK" i="1" dirty="0"/>
              <a:t>, som får dem til at glemme </a:t>
            </a:r>
            <a:r>
              <a:rPr lang="da-DK" i="1" dirty="0" smtClean="0"/>
              <a:t>	hverdagens </a:t>
            </a:r>
            <a:r>
              <a:rPr lang="da-DK" i="1" dirty="0"/>
              <a:t>stress</a:t>
            </a:r>
            <a:r>
              <a:rPr lang="da-DK" i="1" dirty="0" smtClean="0"/>
              <a:t>.”</a:t>
            </a:r>
          </a:p>
          <a:p>
            <a:pPr marL="0" indent="0">
              <a:buNone/>
            </a:pPr>
            <a:endParaRPr lang="da-DK" dirty="0"/>
          </a:p>
          <a:p>
            <a:pPr marL="0" indent="0">
              <a:buNone/>
            </a:pPr>
            <a:r>
              <a:rPr lang="da-DK" dirty="0" smtClean="0"/>
              <a:t>(2)	Dansk turistmateriale til spaniere (2003):</a:t>
            </a:r>
          </a:p>
          <a:p>
            <a:pPr marL="0" indent="0">
              <a:buNone/>
            </a:pPr>
            <a:endParaRPr lang="da-DK" dirty="0" smtClean="0"/>
          </a:p>
          <a:p>
            <a:pPr marL="0" indent="0">
              <a:buNone/>
            </a:pPr>
            <a:r>
              <a:rPr lang="da-DK" dirty="0"/>
              <a:t>	</a:t>
            </a:r>
            <a:r>
              <a:rPr lang="da-DK" i="1" dirty="0" smtClean="0"/>
              <a:t>”Ofte beskrives danskerne som uafhængige 	og besindige ... Det skyldes sikkert den 	berømte skandinaviske velfærdsmodel.”</a:t>
            </a:r>
            <a:endParaRPr lang="da-DK" i="1" dirty="0"/>
          </a:p>
          <a:p>
            <a:pPr marL="0" indent="0">
              <a:buNone/>
            </a:pPr>
            <a:endParaRPr lang="da-DK" b="1" dirty="0"/>
          </a:p>
        </p:txBody>
      </p:sp>
    </p:spTree>
    <p:extLst>
      <p:ext uri="{BB962C8B-B14F-4D97-AF65-F5344CB8AC3E}">
        <p14:creationId xmlns:p14="http://schemas.microsoft.com/office/powerpoint/2010/main" val="307236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0689"/>
            <a:ext cx="7772400" cy="2979762"/>
          </a:xfrm>
        </p:spPr>
        <p:txBody>
          <a:bodyPr>
            <a:normAutofit/>
          </a:bodyPr>
          <a:lstStyle/>
          <a:p>
            <a:r>
              <a:rPr lang="da-DK" sz="4900" b="1" dirty="0"/>
              <a:t>At være eller ikke være </a:t>
            </a:r>
            <a:r>
              <a:rPr lang="da-DK" sz="4900" b="1" dirty="0" smtClean="0"/>
              <a:t>europæer</a:t>
            </a:r>
            <a:r>
              <a:rPr lang="da-DK" dirty="0" smtClean="0"/>
              <a:t/>
            </a:r>
            <a:br>
              <a:rPr lang="da-DK" dirty="0" smtClean="0"/>
            </a:br>
            <a:r>
              <a:rPr lang="da-DK" sz="4000" dirty="0" smtClean="0"/>
              <a:t>National og europæisk identitet. Hvad er det, hvor kommer det fra?</a:t>
            </a:r>
            <a:endParaRPr lang="da-DK" sz="4000" dirty="0"/>
          </a:p>
        </p:txBody>
      </p:sp>
      <p:sp>
        <p:nvSpPr>
          <p:cNvPr id="3" name="Subtitle 2"/>
          <p:cNvSpPr>
            <a:spLocks noGrp="1"/>
          </p:cNvSpPr>
          <p:nvPr>
            <p:ph type="subTitle" idx="1"/>
          </p:nvPr>
        </p:nvSpPr>
        <p:spPr>
          <a:xfrm>
            <a:off x="1371600" y="4077072"/>
            <a:ext cx="6400800" cy="1561728"/>
          </a:xfrm>
        </p:spPr>
        <p:txBody>
          <a:bodyPr/>
          <a:lstStyle/>
          <a:p>
            <a:r>
              <a:rPr lang="da-DK" dirty="0" smtClean="0"/>
              <a:t>Henrik Høeg Müller</a:t>
            </a:r>
          </a:p>
          <a:p>
            <a:r>
              <a:rPr lang="da-DK" dirty="0" smtClean="0"/>
              <a:t>13. april 2016</a:t>
            </a:r>
          </a:p>
          <a:p>
            <a:endParaRPr lang="da-DK" dirty="0"/>
          </a:p>
        </p:txBody>
      </p:sp>
    </p:spTree>
    <p:extLst>
      <p:ext uri="{BB962C8B-B14F-4D97-AF65-F5344CB8AC3E}">
        <p14:creationId xmlns:p14="http://schemas.microsoft.com/office/powerpoint/2010/main" val="230244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lstStyle/>
          <a:p>
            <a:pPr marL="0" indent="0">
              <a:buNone/>
            </a:pPr>
            <a:endParaRPr lang="da-DK" dirty="0" smtClean="0"/>
          </a:p>
          <a:p>
            <a:pPr marL="0" indent="0">
              <a:buNone/>
            </a:pPr>
            <a:r>
              <a:rPr lang="da-DK" dirty="0" smtClean="0"/>
              <a:t>(3)	Fra en udstilling om FDB-møbler i Paris 	(7/5-19/7 2015), ”Møbler for folket”:</a:t>
            </a:r>
          </a:p>
          <a:p>
            <a:pPr marL="0" indent="0">
              <a:buNone/>
            </a:pPr>
            <a:endParaRPr lang="da-DK" dirty="0"/>
          </a:p>
          <a:p>
            <a:pPr marL="0" indent="0">
              <a:buNone/>
            </a:pPr>
            <a:r>
              <a:rPr lang="da-DK" dirty="0" smtClean="0"/>
              <a:t>	</a:t>
            </a:r>
            <a:r>
              <a:rPr lang="da-DK" i="1" dirty="0" smtClean="0"/>
              <a:t>”FDB’s demokratiske design: Funktionelle og 	demokratiske møbler ... der repræsenterer 	velfærdsstatens sociale interesser.”</a:t>
            </a:r>
          </a:p>
          <a:p>
            <a:pPr marL="0" indent="0">
              <a:buNone/>
            </a:pPr>
            <a:endParaRPr lang="da-DK" i="1" dirty="0"/>
          </a:p>
          <a:p>
            <a:pPr marL="0" indent="0">
              <a:buNone/>
            </a:pPr>
            <a:r>
              <a:rPr lang="da-DK" i="1" dirty="0" smtClean="0"/>
              <a:t>	”FDB møblers historie er historien om den 	danske velfærdsstat i fuld fremgang.”</a:t>
            </a:r>
          </a:p>
          <a:p>
            <a:pPr marL="0" indent="0">
              <a:buNone/>
            </a:pPr>
            <a:endParaRPr lang="da-DK" i="1" dirty="0"/>
          </a:p>
          <a:p>
            <a:pPr marL="457200" indent="-457200">
              <a:buAutoNum type="arabicParenBoth" startAt="4"/>
            </a:pPr>
            <a:endParaRPr lang="da-DK" dirty="0"/>
          </a:p>
          <a:p>
            <a:pPr marL="457200" indent="-457200">
              <a:buAutoNum type="arabicParenBoth" startAt="4"/>
            </a:pPr>
            <a:endParaRPr lang="da-DK" dirty="0"/>
          </a:p>
        </p:txBody>
      </p:sp>
    </p:spTree>
    <p:extLst>
      <p:ext uri="{BB962C8B-B14F-4D97-AF65-F5344CB8AC3E}">
        <p14:creationId xmlns:p14="http://schemas.microsoft.com/office/powerpoint/2010/main" val="39926983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normAutofit fontScale="92500" lnSpcReduction="20000"/>
          </a:bodyPr>
          <a:lstStyle/>
          <a:p>
            <a:pPr marL="0" indent="0">
              <a:buNone/>
            </a:pPr>
            <a:r>
              <a:rPr lang="da-DK" dirty="0" smtClean="0"/>
              <a:t>(4) 	Turistinformationsbrochure </a:t>
            </a:r>
            <a:r>
              <a:rPr lang="da-DK" dirty="0"/>
              <a:t>om København </a:t>
            </a:r>
            <a:r>
              <a:rPr lang="da-DK" dirty="0" smtClean="0"/>
              <a:t>	og </a:t>
            </a:r>
            <a:r>
              <a:rPr lang="da-DK" dirty="0"/>
              <a:t>omegn (2014-2015</a:t>
            </a:r>
            <a:r>
              <a:rPr lang="da-DK" dirty="0" smtClean="0"/>
              <a:t>):</a:t>
            </a:r>
          </a:p>
          <a:p>
            <a:pPr marL="0" indent="0">
              <a:buNone/>
            </a:pPr>
            <a:endParaRPr lang="da-DK" dirty="0" smtClean="0"/>
          </a:p>
          <a:p>
            <a:pPr marL="0" indent="0">
              <a:buNone/>
            </a:pPr>
            <a:r>
              <a:rPr lang="da-DK" dirty="0"/>
              <a:t>	</a:t>
            </a:r>
            <a:r>
              <a:rPr lang="da-DK" i="1" dirty="0" smtClean="0"/>
              <a:t>”Copenhagen is a city designed for people. 	With its popular green parks and streets 	made for pedal-power, Copenhagen invites 	you to explore its sights and neighbourhoods 	by foot, bicycle, kayak and waterbus.”</a:t>
            </a:r>
          </a:p>
          <a:p>
            <a:pPr marL="0" indent="0">
              <a:buNone/>
            </a:pPr>
            <a:endParaRPr lang="da-DK" dirty="0"/>
          </a:p>
          <a:p>
            <a:pPr marL="0" indent="0">
              <a:buNone/>
            </a:pPr>
            <a:r>
              <a:rPr lang="da-DK" dirty="0" smtClean="0"/>
              <a:t>(5)	Georg Jensen hjemmeside:</a:t>
            </a:r>
          </a:p>
          <a:p>
            <a:pPr marL="0" indent="0">
              <a:buNone/>
            </a:pPr>
            <a:r>
              <a:rPr lang="da-DK" dirty="0"/>
              <a:t>	</a:t>
            </a:r>
            <a:r>
              <a:rPr lang="da-DK" i="1" dirty="0" smtClean="0"/>
              <a:t>”The philosophy of Georg Jensen himself was 	to create democratic designs possessing both 	functionality and beauty.”</a:t>
            </a:r>
            <a:endParaRPr lang="da-DK" i="1"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3717931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476672"/>
            <a:ext cx="7467600" cy="5997280"/>
          </a:xfrm>
        </p:spPr>
        <p:txBody>
          <a:bodyPr>
            <a:normAutofit fontScale="92500" lnSpcReduction="10000"/>
          </a:bodyPr>
          <a:lstStyle/>
          <a:p>
            <a:pPr marL="0" indent="0">
              <a:buNone/>
            </a:pPr>
            <a:endParaRPr lang="da-DK" dirty="0" smtClean="0"/>
          </a:p>
          <a:p>
            <a:pPr marL="0" indent="0">
              <a:buNone/>
            </a:pPr>
            <a:endParaRPr lang="da-DK"/>
          </a:p>
          <a:p>
            <a:pPr marL="0" indent="0">
              <a:buNone/>
            </a:pPr>
            <a:r>
              <a:rPr lang="da-DK" smtClean="0"/>
              <a:t>Brugen </a:t>
            </a:r>
            <a:r>
              <a:rPr lang="da-DK" dirty="0" smtClean="0"/>
              <a:t>af </a:t>
            </a:r>
            <a:r>
              <a:rPr lang="da-DK" smtClean="0"/>
              <a:t>begreberne bidrager </a:t>
            </a:r>
            <a:r>
              <a:rPr lang="da-DK" dirty="0" smtClean="0"/>
              <a:t>aktivt til opbygningen af den nationale identitet: Jo mere man markedsfører Danmark som velfærdssamfund og foregangsland, desto mere overbeviste bliver danskerne om, at det også er rigtigt.</a:t>
            </a:r>
          </a:p>
          <a:p>
            <a:pPr marL="0" indent="0">
              <a:buNone/>
            </a:pPr>
            <a:endParaRPr lang="da-DK" dirty="0"/>
          </a:p>
          <a:p>
            <a:pPr marL="0" indent="0">
              <a:buNone/>
            </a:pPr>
            <a:r>
              <a:rPr lang="da-DK" dirty="0" smtClean="0"/>
              <a:t>Det der tæller er ikke så meget realiteterne som vores forestillinger om dem, forestillinger som bliver fastlagt af indholdet af de ord, vores sprog stiller til rådighed for os.</a:t>
            </a:r>
            <a:endParaRPr lang="da-DK" dirty="0"/>
          </a:p>
        </p:txBody>
      </p:sp>
    </p:spTree>
    <p:extLst>
      <p:ext uri="{BB962C8B-B14F-4D97-AF65-F5344CB8AC3E}">
        <p14:creationId xmlns:p14="http://schemas.microsoft.com/office/powerpoint/2010/main" val="30242867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548680"/>
            <a:ext cx="7467600" cy="5925272"/>
          </a:xfrm>
        </p:spPr>
        <p:txBody>
          <a:bodyPr>
            <a:normAutofit fontScale="92500"/>
          </a:bodyPr>
          <a:lstStyle/>
          <a:p>
            <a:pPr marL="0" indent="0">
              <a:buNone/>
            </a:pPr>
            <a:endParaRPr lang="da-DK" dirty="0" smtClean="0"/>
          </a:p>
          <a:p>
            <a:pPr marL="0" indent="0">
              <a:buNone/>
            </a:pPr>
            <a:endParaRPr lang="da-DK" dirty="0"/>
          </a:p>
          <a:p>
            <a:pPr marL="0" indent="0">
              <a:buNone/>
            </a:pPr>
            <a:r>
              <a:rPr lang="da-DK" dirty="0" smtClean="0"/>
              <a:t>Betyder begreberne det samme på forskellige sprog? </a:t>
            </a:r>
          </a:p>
          <a:p>
            <a:pPr marL="0" indent="0">
              <a:buNone/>
            </a:pPr>
            <a:r>
              <a:rPr lang="da-DK" dirty="0" smtClean="0"/>
              <a:t>Jf. E. Sapir: ”Når man skifter sprog skifter man verden”.</a:t>
            </a:r>
          </a:p>
          <a:p>
            <a:pPr marL="0" indent="0">
              <a:buNone/>
            </a:pPr>
            <a:endParaRPr lang="da-DK" dirty="0"/>
          </a:p>
          <a:p>
            <a:pPr marL="0" indent="0">
              <a:buNone/>
            </a:pPr>
            <a:r>
              <a:rPr lang="da-DK" dirty="0" smtClean="0"/>
              <a:t>Fx. </a:t>
            </a:r>
          </a:p>
          <a:p>
            <a:pPr marL="0" indent="0">
              <a:buNone/>
            </a:pPr>
            <a:r>
              <a:rPr lang="da-DK" dirty="0"/>
              <a:t>DA. </a:t>
            </a:r>
            <a:r>
              <a:rPr lang="da-DK" dirty="0" smtClean="0"/>
              <a:t>”lykkelig” </a:t>
            </a:r>
            <a:r>
              <a:rPr lang="da-DK" dirty="0" err="1"/>
              <a:t>ovf</a:t>
            </a:r>
            <a:r>
              <a:rPr lang="da-DK" dirty="0"/>
              <a:t>. FRA. </a:t>
            </a:r>
            <a:r>
              <a:rPr lang="da-DK" dirty="0" smtClean="0"/>
              <a:t>”</a:t>
            </a:r>
            <a:r>
              <a:rPr lang="da-DK" dirty="0" err="1" smtClean="0"/>
              <a:t>heureux</a:t>
            </a:r>
            <a:r>
              <a:rPr lang="da-DK" dirty="0" smtClean="0"/>
              <a:t>”</a:t>
            </a:r>
            <a:endParaRPr lang="da-DK" dirty="0"/>
          </a:p>
          <a:p>
            <a:pPr marL="0" indent="0">
              <a:buNone/>
            </a:pPr>
            <a:r>
              <a:rPr lang="da-DK" dirty="0" smtClean="0"/>
              <a:t>DA. ”velfærdsstat” ovf. FRA. ”état providence”</a:t>
            </a:r>
          </a:p>
          <a:p>
            <a:pPr marL="0" indent="0">
              <a:buNone/>
            </a:pPr>
            <a:r>
              <a:rPr lang="da-DK" dirty="0" smtClean="0"/>
              <a:t>DA. ”demokrati” ovf. FRA. ”</a:t>
            </a:r>
            <a:r>
              <a:rPr lang="da-DK" dirty="0" err="1" smtClean="0"/>
              <a:t>démocratie</a:t>
            </a:r>
            <a:r>
              <a:rPr lang="da-DK" dirty="0" smtClean="0"/>
              <a:t>”</a:t>
            </a:r>
          </a:p>
        </p:txBody>
      </p:sp>
    </p:spTree>
    <p:extLst>
      <p:ext uri="{BB962C8B-B14F-4D97-AF65-F5344CB8AC3E}">
        <p14:creationId xmlns:p14="http://schemas.microsoft.com/office/powerpoint/2010/main" val="22509138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02034"/>
          </a:xfrm>
        </p:spPr>
        <p:txBody>
          <a:bodyPr>
            <a:normAutofit fontScale="90000"/>
          </a:bodyPr>
          <a:lstStyle/>
          <a:p>
            <a:endParaRPr lang="da-DK" dirty="0"/>
          </a:p>
        </p:txBody>
      </p:sp>
      <p:sp>
        <p:nvSpPr>
          <p:cNvPr id="3" name="Content Placeholder 2"/>
          <p:cNvSpPr>
            <a:spLocks noGrp="1"/>
          </p:cNvSpPr>
          <p:nvPr>
            <p:ph sz="quarter" idx="1"/>
          </p:nvPr>
        </p:nvSpPr>
        <p:spPr>
          <a:xfrm>
            <a:off x="457200" y="548680"/>
            <a:ext cx="7467600" cy="5925272"/>
          </a:xfrm>
        </p:spPr>
        <p:txBody>
          <a:bodyPr>
            <a:normAutofit fontScale="85000" lnSpcReduction="20000"/>
          </a:bodyPr>
          <a:lstStyle/>
          <a:p>
            <a:endParaRPr lang="da-DK" dirty="0" smtClean="0"/>
          </a:p>
          <a:p>
            <a:pPr marL="0" indent="0">
              <a:buNone/>
            </a:pPr>
            <a:r>
              <a:rPr lang="da-DK" dirty="0" smtClean="0">
                <a:solidFill>
                  <a:schemeClr val="accent3"/>
                </a:solidFill>
              </a:rPr>
              <a:t>Fortællingen om EU: ”United in </a:t>
            </a:r>
            <a:r>
              <a:rPr lang="da-DK" dirty="0" err="1" smtClean="0">
                <a:solidFill>
                  <a:schemeClr val="accent3"/>
                </a:solidFill>
              </a:rPr>
              <a:t>diversity</a:t>
            </a:r>
            <a:r>
              <a:rPr lang="da-DK" dirty="0" smtClean="0">
                <a:solidFill>
                  <a:schemeClr val="accent3"/>
                </a:solidFill>
              </a:rPr>
              <a:t>”</a:t>
            </a:r>
          </a:p>
          <a:p>
            <a:pPr>
              <a:buFont typeface="Wingdings" panose="05000000000000000000" pitchFamily="2" charset="2"/>
              <a:buChar char="Ø"/>
            </a:pPr>
            <a:endParaRPr lang="da-DK" dirty="0"/>
          </a:p>
          <a:p>
            <a:pPr>
              <a:buFont typeface="Courier New" panose="02070309020205020404" pitchFamily="49" charset="0"/>
              <a:buChar char="o"/>
            </a:pPr>
            <a:r>
              <a:rPr lang="da-DK" dirty="0" smtClean="0"/>
              <a:t>Et opgør med fortiden: Europa som fredens og demokratiets kontinent </a:t>
            </a:r>
            <a:endParaRPr lang="da-DK" dirty="0"/>
          </a:p>
          <a:p>
            <a:pPr marL="0" indent="0">
              <a:buNone/>
            </a:pPr>
            <a:r>
              <a:rPr lang="da-DK" dirty="0" smtClean="0"/>
              <a:t>	Romtraktatens præambel (1958): ”fred og 	frihed”</a:t>
            </a:r>
          </a:p>
          <a:p>
            <a:pPr marL="0" indent="0">
              <a:buNone/>
            </a:pPr>
            <a:endParaRPr lang="da-DK" dirty="0" smtClean="0"/>
          </a:p>
          <a:p>
            <a:pPr marL="0" indent="0">
              <a:buNone/>
            </a:pPr>
            <a:r>
              <a:rPr lang="da-DK" dirty="0" smtClean="0"/>
              <a:t>	Fødselshjælper for demokratiske tiltag</a:t>
            </a:r>
          </a:p>
          <a:p>
            <a:pPr marL="0" indent="0">
              <a:buNone/>
            </a:pPr>
            <a:endParaRPr lang="da-DK" dirty="0"/>
          </a:p>
          <a:p>
            <a:pPr marL="0" indent="0">
              <a:buNone/>
            </a:pPr>
            <a:r>
              <a:rPr lang="da-DK" dirty="0" smtClean="0"/>
              <a:t>	Københavnskriterierne (1993)</a:t>
            </a:r>
          </a:p>
          <a:p>
            <a:pPr marL="0" indent="0">
              <a:buNone/>
            </a:pPr>
            <a:endParaRPr lang="da-DK" dirty="0"/>
          </a:p>
          <a:p>
            <a:pPr marL="0" indent="0">
              <a:buNone/>
            </a:pPr>
            <a:r>
              <a:rPr lang="da-DK" dirty="0" smtClean="0"/>
              <a:t>	En ekspansiv fortolkning af demokrati-	begrebet</a:t>
            </a:r>
            <a:endParaRPr lang="da-DK" dirty="0"/>
          </a:p>
        </p:txBody>
      </p:sp>
    </p:spTree>
    <p:extLst>
      <p:ext uri="{BB962C8B-B14F-4D97-AF65-F5344CB8AC3E}">
        <p14:creationId xmlns:p14="http://schemas.microsoft.com/office/powerpoint/2010/main" val="40607771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018"/>
          </a:xfrm>
        </p:spPr>
        <p:txBody>
          <a:bodyPr>
            <a:normAutofit fontScale="90000"/>
          </a:bodyPr>
          <a:lstStyle/>
          <a:p>
            <a:endParaRPr lang="da-DK" dirty="0"/>
          </a:p>
        </p:txBody>
      </p:sp>
      <p:sp>
        <p:nvSpPr>
          <p:cNvPr id="3" name="Content Placeholder 2"/>
          <p:cNvSpPr>
            <a:spLocks noGrp="1"/>
          </p:cNvSpPr>
          <p:nvPr>
            <p:ph sz="quarter" idx="1"/>
          </p:nvPr>
        </p:nvSpPr>
        <p:spPr>
          <a:xfrm>
            <a:off x="457200" y="764704"/>
            <a:ext cx="7467600" cy="5709248"/>
          </a:xfrm>
        </p:spPr>
        <p:txBody>
          <a:bodyPr>
            <a:normAutofit fontScale="62500" lnSpcReduction="20000"/>
          </a:bodyPr>
          <a:lstStyle/>
          <a:p>
            <a:pPr>
              <a:buFont typeface="Courier New" panose="02070309020205020404" pitchFamily="49" charset="0"/>
              <a:buChar char="o"/>
            </a:pPr>
            <a:r>
              <a:rPr lang="da-DK" sz="2800" dirty="0" smtClean="0"/>
              <a:t>Retten </a:t>
            </a:r>
            <a:r>
              <a:rPr lang="da-DK" sz="2800" dirty="0"/>
              <a:t>til </a:t>
            </a:r>
            <a:r>
              <a:rPr lang="da-DK" sz="2800" dirty="0" smtClean="0"/>
              <a:t>modstand </a:t>
            </a:r>
            <a:r>
              <a:rPr lang="da-DK" sz="2800" i="1" dirty="0" smtClean="0"/>
              <a:t>(Jus resistendi)</a:t>
            </a:r>
            <a:r>
              <a:rPr lang="da-DK" sz="2800" dirty="0" smtClean="0"/>
              <a:t>: </a:t>
            </a:r>
            <a:r>
              <a:rPr lang="da-DK" sz="2800" dirty="0"/>
              <a:t>e</a:t>
            </a:r>
            <a:r>
              <a:rPr lang="da-DK" sz="2800" dirty="0" smtClean="0"/>
              <a:t>t centralt element i grundlæggerlandenes identitetsopbygning</a:t>
            </a:r>
          </a:p>
          <a:p>
            <a:pPr marL="0" indent="0">
              <a:buNone/>
            </a:pPr>
            <a:endParaRPr lang="da-DK" dirty="0" smtClean="0"/>
          </a:p>
          <a:p>
            <a:pPr marL="0" indent="0">
              <a:buNone/>
            </a:pPr>
            <a:r>
              <a:rPr lang="da-DK" dirty="0" smtClean="0"/>
              <a:t>	Tyskland</a:t>
            </a:r>
            <a:r>
              <a:rPr lang="da-DK" dirty="0"/>
              <a:t>: </a:t>
            </a:r>
          </a:p>
          <a:p>
            <a:pPr marL="0" indent="0">
              <a:buNone/>
            </a:pPr>
            <a:r>
              <a:rPr lang="da-DK" i="1" dirty="0"/>
              <a:t>	Alle tyskere har ret til at gøre modstand mod </a:t>
            </a:r>
            <a:r>
              <a:rPr lang="da-DK" i="1" dirty="0" smtClean="0"/>
              <a:t>enhver 	</a:t>
            </a:r>
            <a:r>
              <a:rPr lang="da-DK" dirty="0" smtClean="0"/>
              <a:t>(</a:t>
            </a:r>
            <a:r>
              <a:rPr lang="da-DK" dirty="0"/>
              <a:t>dvs. også staten selv), </a:t>
            </a:r>
            <a:r>
              <a:rPr lang="da-DK" i="1" dirty="0"/>
              <a:t>der prøver at </a:t>
            </a:r>
            <a:r>
              <a:rPr lang="da-DK" i="1" dirty="0" smtClean="0"/>
              <a:t>omstyrte </a:t>
            </a:r>
            <a:r>
              <a:rPr lang="da-DK" i="1" dirty="0"/>
              <a:t>denne </a:t>
            </a:r>
            <a:r>
              <a:rPr lang="da-DK" i="1" dirty="0" smtClean="0"/>
              <a:t>	statsforfatning</a:t>
            </a:r>
            <a:r>
              <a:rPr lang="da-DK" i="1" dirty="0"/>
              <a:t>, såfremt der </a:t>
            </a:r>
            <a:r>
              <a:rPr lang="da-DK" i="1" dirty="0" smtClean="0"/>
              <a:t>ikke </a:t>
            </a:r>
            <a:r>
              <a:rPr lang="da-DK" i="1" dirty="0"/>
              <a:t>er andre udveje </a:t>
            </a:r>
            <a:r>
              <a:rPr lang="da-DK" dirty="0"/>
              <a:t>(GG </a:t>
            </a:r>
            <a:r>
              <a:rPr lang="da-DK" dirty="0" smtClean="0"/>
              <a:t>	art</a:t>
            </a:r>
            <a:r>
              <a:rPr lang="da-DK" dirty="0"/>
              <a:t>. 20, stk. 4)</a:t>
            </a:r>
          </a:p>
          <a:p>
            <a:pPr marL="0" indent="0">
              <a:buNone/>
            </a:pPr>
            <a:endParaRPr lang="da-DK" dirty="0"/>
          </a:p>
          <a:p>
            <a:pPr marL="0" indent="0">
              <a:buNone/>
            </a:pPr>
            <a:r>
              <a:rPr lang="da-DK" dirty="0"/>
              <a:t>	Frankrig: </a:t>
            </a:r>
          </a:p>
          <a:p>
            <a:pPr marL="0" indent="0">
              <a:buNone/>
            </a:pPr>
            <a:r>
              <a:rPr lang="da-DK" dirty="0"/>
              <a:t>	</a:t>
            </a:r>
            <a:r>
              <a:rPr lang="da-DK" i="1" dirty="0"/>
              <a:t>Formålet med enhver politisk </a:t>
            </a:r>
            <a:r>
              <a:rPr lang="da-DK" i="1" dirty="0" smtClean="0"/>
              <a:t>sammenslutning </a:t>
            </a:r>
            <a:r>
              <a:rPr lang="da-DK" i="1" dirty="0"/>
              <a:t>er </a:t>
            </a:r>
            <a:r>
              <a:rPr lang="da-DK" i="1" dirty="0" smtClean="0"/>
              <a:t>	opretholdelsen </a:t>
            </a:r>
            <a:r>
              <a:rPr lang="da-DK" i="1" dirty="0"/>
              <a:t>af </a:t>
            </a:r>
            <a:r>
              <a:rPr lang="da-DK" i="1" dirty="0" smtClean="0"/>
              <a:t>menneskets naturgivne og umistelige 	rettigheder</a:t>
            </a:r>
            <a:r>
              <a:rPr lang="da-DK" i="1" dirty="0"/>
              <a:t>: Disse </a:t>
            </a:r>
            <a:r>
              <a:rPr lang="da-DK" i="1" dirty="0" smtClean="0"/>
              <a:t>rettigheder </a:t>
            </a:r>
            <a:r>
              <a:rPr lang="da-DK" i="1" dirty="0"/>
              <a:t>er frihed, </a:t>
            </a:r>
            <a:r>
              <a:rPr lang="da-DK" i="1" dirty="0" smtClean="0"/>
              <a:t>ejendomsret</a:t>
            </a:r>
            <a:r>
              <a:rPr lang="da-DK" i="1" dirty="0"/>
              <a:t>, </a:t>
            </a:r>
            <a:r>
              <a:rPr lang="da-DK" i="1" dirty="0" smtClean="0"/>
              <a:t>	sikkerhed og </a:t>
            </a:r>
            <a:r>
              <a:rPr lang="da-DK" i="1" u="sng" dirty="0"/>
              <a:t>modstand mod </a:t>
            </a:r>
            <a:r>
              <a:rPr lang="da-DK" i="1" u="sng" dirty="0" smtClean="0"/>
              <a:t>undertrykkelse</a:t>
            </a:r>
            <a:r>
              <a:rPr lang="da-DK" dirty="0" smtClean="0"/>
              <a:t> </a:t>
            </a:r>
            <a:r>
              <a:rPr lang="da-DK" dirty="0"/>
              <a:t>(MRE </a:t>
            </a:r>
            <a:r>
              <a:rPr lang="da-DK" dirty="0" smtClean="0"/>
              <a:t>1789, 	art. 2)</a:t>
            </a:r>
            <a:endParaRPr lang="da-DK" dirty="0"/>
          </a:p>
          <a:p>
            <a:pPr marL="0" indent="0">
              <a:buNone/>
            </a:pPr>
            <a:endParaRPr lang="da-DK" dirty="0" smtClean="0"/>
          </a:p>
          <a:p>
            <a:pPr marL="0" indent="0">
              <a:buNone/>
            </a:pPr>
            <a:r>
              <a:rPr lang="da-DK" sz="2800" dirty="0" smtClean="0"/>
              <a:t>Staten </a:t>
            </a:r>
            <a:r>
              <a:rPr lang="da-DK" sz="2800" dirty="0"/>
              <a:t>fremstår som ”dem”, borgerne som ”os”.</a:t>
            </a:r>
          </a:p>
          <a:p>
            <a:pPr marL="0" indent="0">
              <a:buNone/>
            </a:pPr>
            <a:endParaRPr lang="da-DK" dirty="0"/>
          </a:p>
          <a:p>
            <a:pPr marL="0" indent="0">
              <a:buNone/>
            </a:pPr>
            <a:r>
              <a:rPr lang="da-DK" dirty="0" smtClean="0"/>
              <a:t>	</a:t>
            </a:r>
            <a:endParaRPr lang="da-DK" dirty="0"/>
          </a:p>
        </p:txBody>
      </p:sp>
    </p:spTree>
    <p:extLst>
      <p:ext uri="{BB962C8B-B14F-4D97-AF65-F5344CB8AC3E}">
        <p14:creationId xmlns:p14="http://schemas.microsoft.com/office/powerpoint/2010/main" val="2831257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30026"/>
          </a:xfrm>
        </p:spPr>
        <p:txBody>
          <a:bodyPr>
            <a:normAutofit fontScale="90000"/>
          </a:bodyPr>
          <a:lstStyle/>
          <a:p>
            <a:endParaRPr lang="da-DK" dirty="0"/>
          </a:p>
        </p:txBody>
      </p:sp>
      <p:sp>
        <p:nvSpPr>
          <p:cNvPr id="3" name="Pladsholder til indhold 2"/>
          <p:cNvSpPr>
            <a:spLocks noGrp="1"/>
          </p:cNvSpPr>
          <p:nvPr>
            <p:ph sz="quarter" idx="1"/>
          </p:nvPr>
        </p:nvSpPr>
        <p:spPr>
          <a:xfrm>
            <a:off x="457200" y="476672"/>
            <a:ext cx="7467600" cy="5997280"/>
          </a:xfrm>
        </p:spPr>
        <p:txBody>
          <a:bodyPr/>
          <a:lstStyle/>
          <a:p>
            <a:pPr marL="0" indent="0">
              <a:buNone/>
            </a:pPr>
            <a:endParaRPr lang="da-DK" dirty="0" smtClean="0"/>
          </a:p>
          <a:p>
            <a:pPr marL="0" indent="0">
              <a:buNone/>
            </a:pPr>
            <a:r>
              <a:rPr lang="da-DK" dirty="0"/>
              <a:t>	</a:t>
            </a:r>
            <a:endParaRPr lang="da-DK" dirty="0" smtClean="0"/>
          </a:p>
          <a:p>
            <a:pPr marL="0" indent="0">
              <a:buNone/>
            </a:pPr>
            <a:r>
              <a:rPr lang="da-DK" dirty="0"/>
              <a:t>	</a:t>
            </a:r>
            <a:r>
              <a:rPr lang="da-DK" dirty="0" smtClean="0"/>
              <a:t>Modstandsretten er en stærkere legitimering 	af en regering end periodemæssigt afholdte 	frie valg </a:t>
            </a:r>
            <a:r>
              <a:rPr lang="da-DK" dirty="0"/>
              <a:t>(</a:t>
            </a:r>
            <a:r>
              <a:rPr lang="da-DK" dirty="0" err="1"/>
              <a:t>Zielonka</a:t>
            </a:r>
            <a:r>
              <a:rPr lang="da-DK" dirty="0"/>
              <a:t> 2007).</a:t>
            </a:r>
          </a:p>
          <a:p>
            <a:pPr marL="0" indent="0">
              <a:buNone/>
            </a:pPr>
            <a:endParaRPr lang="da-DK" dirty="0"/>
          </a:p>
          <a:p>
            <a:pPr marL="0" indent="0">
              <a:buNone/>
            </a:pPr>
            <a:r>
              <a:rPr lang="da-DK" dirty="0"/>
              <a:t>	E. </a:t>
            </a:r>
            <a:r>
              <a:rPr lang="da-DK" dirty="0" err="1"/>
              <a:t>Renan</a:t>
            </a:r>
            <a:r>
              <a:rPr lang="da-DK" dirty="0"/>
              <a:t> (1882): en nation som ”en 	hverdagens folkeafstemning”.</a:t>
            </a:r>
          </a:p>
          <a:p>
            <a:pPr marL="0" indent="0">
              <a:buNone/>
            </a:pPr>
            <a:endParaRPr lang="da-DK" dirty="0"/>
          </a:p>
        </p:txBody>
      </p:sp>
    </p:spTree>
    <p:extLst>
      <p:ext uri="{BB962C8B-B14F-4D97-AF65-F5344CB8AC3E}">
        <p14:creationId xmlns:p14="http://schemas.microsoft.com/office/powerpoint/2010/main" val="11828088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a-DK" dirty="0" smtClean="0"/>
              <a:t>Danmark og EU: forskellige opfattelser af demokrati</a:t>
            </a:r>
            <a:endParaRPr lang="da-DK" dirty="0"/>
          </a:p>
        </p:txBody>
      </p:sp>
      <p:sp>
        <p:nvSpPr>
          <p:cNvPr id="3" name="Content Placeholder 2"/>
          <p:cNvSpPr>
            <a:spLocks noGrp="1"/>
          </p:cNvSpPr>
          <p:nvPr>
            <p:ph sz="quarter" idx="1"/>
          </p:nvPr>
        </p:nvSpPr>
        <p:spPr>
          <a:xfrm>
            <a:off x="467544" y="1628800"/>
            <a:ext cx="7467600" cy="4801744"/>
          </a:xfrm>
        </p:spPr>
        <p:txBody>
          <a:bodyPr>
            <a:normAutofit lnSpcReduction="10000"/>
          </a:bodyPr>
          <a:lstStyle/>
          <a:p>
            <a:pPr marL="0" indent="0">
              <a:buNone/>
            </a:pPr>
            <a:endParaRPr lang="da-DK" dirty="0" smtClean="0"/>
          </a:p>
          <a:p>
            <a:pPr marL="0" indent="0">
              <a:buNone/>
            </a:pPr>
            <a:r>
              <a:rPr lang="da-DK" dirty="0" smtClean="0"/>
              <a:t>R. Dworkin (2005), </a:t>
            </a:r>
            <a:r>
              <a:rPr lang="da-DK" i="1" dirty="0" smtClean="0"/>
              <a:t>Freedom’s Law</a:t>
            </a:r>
            <a:endParaRPr lang="da-DK" dirty="0" smtClean="0"/>
          </a:p>
          <a:p>
            <a:endParaRPr lang="da-DK" dirty="0"/>
          </a:p>
          <a:p>
            <a:pPr marL="0" indent="0">
              <a:buNone/>
            </a:pPr>
            <a:r>
              <a:rPr lang="da-DK" dirty="0" smtClean="0">
                <a:solidFill>
                  <a:schemeClr val="accent3"/>
                </a:solidFill>
              </a:rPr>
              <a:t>Danmark som flertalsdemokrati</a:t>
            </a:r>
          </a:p>
          <a:p>
            <a:pPr marL="0" indent="0">
              <a:buNone/>
            </a:pPr>
            <a:r>
              <a:rPr lang="da-DK" dirty="0" smtClean="0"/>
              <a:t> </a:t>
            </a:r>
          </a:p>
          <a:p>
            <a:pPr marL="0" indent="0">
              <a:buNone/>
            </a:pPr>
            <a:r>
              <a:rPr lang="da-DK" dirty="0"/>
              <a:t>	</a:t>
            </a:r>
            <a:r>
              <a:rPr lang="da-DK" dirty="0" smtClean="0"/>
              <a:t>Det er en rodfæstet del af den danske 	politiske kultur og dermed af den danske 	identitet, at Folketinget og dets beslutninger 	er uantastelige.</a:t>
            </a:r>
          </a:p>
          <a:p>
            <a:pPr marL="0" indent="0">
              <a:buNone/>
            </a:pPr>
            <a:endParaRPr lang="da-DK" dirty="0"/>
          </a:p>
          <a:p>
            <a:endParaRPr lang="da-DK" dirty="0"/>
          </a:p>
        </p:txBody>
      </p:sp>
    </p:spTree>
    <p:extLst>
      <p:ext uri="{BB962C8B-B14F-4D97-AF65-F5344CB8AC3E}">
        <p14:creationId xmlns:p14="http://schemas.microsoft.com/office/powerpoint/2010/main" val="3878111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548680"/>
            <a:ext cx="7467600" cy="5925272"/>
          </a:xfrm>
        </p:spPr>
        <p:txBody>
          <a:bodyPr>
            <a:normAutofit fontScale="92500" lnSpcReduction="10000"/>
          </a:bodyPr>
          <a:lstStyle/>
          <a:p>
            <a:pPr marL="0" indent="0">
              <a:buNone/>
            </a:pPr>
            <a:endParaRPr lang="da-DK" dirty="0" smtClean="0"/>
          </a:p>
          <a:p>
            <a:pPr marL="0" indent="0">
              <a:buNone/>
            </a:pPr>
            <a:r>
              <a:rPr lang="da-DK" dirty="0"/>
              <a:t>	Parlamentets folkevalgte flertal har retten </a:t>
            </a:r>
            <a:r>
              <a:rPr lang="da-DK" dirty="0" smtClean="0"/>
              <a:t>	til </a:t>
            </a:r>
            <a:r>
              <a:rPr lang="da-DK" dirty="0"/>
              <a:t>at gennemføre sin politik uanfægtet, og </a:t>
            </a:r>
            <a:r>
              <a:rPr lang="da-DK" dirty="0" smtClean="0"/>
              <a:t>	domstolene har nærmest ingen mulighed for 	at begrænse den lovgivende magt.</a:t>
            </a:r>
          </a:p>
          <a:p>
            <a:pPr marL="0" indent="0">
              <a:buNone/>
            </a:pPr>
            <a:endParaRPr lang="da-DK" dirty="0"/>
          </a:p>
          <a:p>
            <a:pPr marL="0" indent="0">
              <a:buNone/>
            </a:pPr>
            <a:r>
              <a:rPr lang="da-DK" dirty="0" smtClean="0"/>
              <a:t>	Folketinget bliver dermed den (næsten) 	suveræne statsmagt.</a:t>
            </a:r>
          </a:p>
          <a:p>
            <a:pPr marL="0" indent="0">
              <a:buNone/>
            </a:pPr>
            <a:endParaRPr lang="da-DK" dirty="0"/>
          </a:p>
          <a:p>
            <a:pPr marL="0" indent="0">
              <a:buNone/>
            </a:pPr>
            <a:r>
              <a:rPr lang="da-DK" dirty="0" smtClean="0"/>
              <a:t>	Tilliden til institutionerne hænger sammen 	med fraværet af modstandskultur.</a:t>
            </a:r>
            <a:endParaRPr lang="da-DK" dirty="0"/>
          </a:p>
          <a:p>
            <a:pPr marL="0" indent="0">
              <a:buNone/>
            </a:pPr>
            <a:endParaRPr lang="da-DK" dirty="0"/>
          </a:p>
        </p:txBody>
      </p:sp>
    </p:spTree>
    <p:extLst>
      <p:ext uri="{BB962C8B-B14F-4D97-AF65-F5344CB8AC3E}">
        <p14:creationId xmlns:p14="http://schemas.microsoft.com/office/powerpoint/2010/main" val="4155943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0026"/>
          </a:xfrm>
        </p:spPr>
        <p:txBody>
          <a:bodyPr>
            <a:normAutofit fontScale="90000"/>
          </a:bodyPr>
          <a:lstStyle/>
          <a:p>
            <a:endParaRPr lang="da-DK" dirty="0"/>
          </a:p>
        </p:txBody>
      </p:sp>
      <p:sp>
        <p:nvSpPr>
          <p:cNvPr id="3" name="Content Placeholder 2"/>
          <p:cNvSpPr>
            <a:spLocks noGrp="1"/>
          </p:cNvSpPr>
          <p:nvPr>
            <p:ph sz="quarter" idx="1"/>
          </p:nvPr>
        </p:nvSpPr>
        <p:spPr>
          <a:xfrm>
            <a:off x="457200" y="548680"/>
            <a:ext cx="7467600" cy="5925272"/>
          </a:xfrm>
        </p:spPr>
        <p:txBody>
          <a:bodyPr>
            <a:normAutofit fontScale="92500" lnSpcReduction="10000"/>
          </a:bodyPr>
          <a:lstStyle/>
          <a:p>
            <a:pPr marL="0" indent="0">
              <a:buNone/>
            </a:pPr>
            <a:endParaRPr lang="da-DK" dirty="0" smtClean="0"/>
          </a:p>
          <a:p>
            <a:pPr marL="0" indent="0">
              <a:buNone/>
            </a:pPr>
            <a:r>
              <a:rPr lang="da-DK" dirty="0"/>
              <a:t>	</a:t>
            </a:r>
            <a:r>
              <a:rPr lang="da-DK" dirty="0" smtClean="0"/>
              <a:t>Den flertalsdemokratiske opfattelse bygger 	på den antagelse, at en lov ikke kan være 	uretfærdig – og at et flertal altid har ret.</a:t>
            </a:r>
          </a:p>
          <a:p>
            <a:pPr marL="0" indent="0">
              <a:buNone/>
            </a:pPr>
            <a:endParaRPr lang="da-DK" dirty="0"/>
          </a:p>
          <a:p>
            <a:pPr marL="0" indent="0">
              <a:buNone/>
            </a:pPr>
            <a:r>
              <a:rPr lang="da-DK" dirty="0" smtClean="0"/>
              <a:t>	Der sker en gennemgribende identifikation 	med (velfærds)staten fra borgernes side: 	Staten er ”os (allesammen)”.</a:t>
            </a:r>
          </a:p>
          <a:p>
            <a:pPr marL="0" indent="0">
              <a:buNone/>
            </a:pPr>
            <a:endParaRPr lang="da-DK" dirty="0"/>
          </a:p>
          <a:p>
            <a:pPr marL="0" indent="0">
              <a:buNone/>
            </a:pPr>
            <a:r>
              <a:rPr lang="da-DK" dirty="0" smtClean="0"/>
              <a:t>	Heraf følger, at danske borgere tåler store 	indskrænkninger i deres frihed i velfærds-	statens navn (”staten over borgerne”).</a:t>
            </a:r>
            <a:endParaRPr lang="da-DK" dirty="0"/>
          </a:p>
        </p:txBody>
      </p:sp>
    </p:spTree>
    <p:extLst>
      <p:ext uri="{BB962C8B-B14F-4D97-AF65-F5344CB8AC3E}">
        <p14:creationId xmlns:p14="http://schemas.microsoft.com/office/powerpoint/2010/main" val="3143684134"/>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6033</Words>
  <Application>Microsoft Office PowerPoint</Application>
  <PresentationFormat>Skærmshow (4:3)</PresentationFormat>
  <Paragraphs>745</Paragraphs>
  <Slides>125</Slides>
  <Notes>8</Notes>
  <HiddenSlides>0</HiddenSlides>
  <MMClips>0</MMClips>
  <ScaleCrop>false</ScaleCrop>
  <HeadingPairs>
    <vt:vector size="4" baseType="variant">
      <vt:variant>
        <vt:lpstr>Tema</vt:lpstr>
      </vt:variant>
      <vt:variant>
        <vt:i4>1</vt:i4>
      </vt:variant>
      <vt:variant>
        <vt:lpstr>Diastitler</vt:lpstr>
      </vt:variant>
      <vt:variant>
        <vt:i4>125</vt:i4>
      </vt:variant>
    </vt:vector>
  </HeadingPairs>
  <TitlesOfParts>
    <vt:vector size="126" baseType="lpstr">
      <vt:lpstr>Kontortema</vt:lpstr>
      <vt:lpstr>Identitet som fortælling</vt:lpstr>
      <vt:lpstr>Fortælling og historie</vt:lpstr>
      <vt:lpstr>Mesterfortællingen</vt:lpstr>
      <vt:lpstr>Identitet</vt:lpstr>
      <vt:lpstr>Centrum og periferi</vt:lpstr>
      <vt:lpstr>Institutionaliseret identitet</vt:lpstr>
      <vt:lpstr>Modstandidentitet</vt:lpstr>
      <vt:lpstr>Projektidentitet</vt:lpstr>
      <vt:lpstr>At være eller ikke være europæer National og europæisk identitet. Hvad er det, hvor kommer det fra?</vt:lpstr>
      <vt:lpstr>Kollektiv jødisk og dansk identitet</vt:lpstr>
      <vt:lpstr>Hvor sidder identiteten?</vt:lpstr>
      <vt:lpstr>Min identitet som …</vt:lpstr>
      <vt:lpstr>  Lighed og adskillelse (selv/anden; os/dem)  </vt:lpstr>
      <vt:lpstr>Kollektiv vs. individuel identitet</vt:lpstr>
      <vt:lpstr>Stabilitet vs. foranderlighed</vt:lpstr>
      <vt:lpstr>Identitet – essens eller konstruktion</vt:lpstr>
      <vt:lpstr>Identitetsdannelse: byggesten, proces, formål og aktører </vt:lpstr>
      <vt:lpstr>Baskerlandet som identitært projekt. Kampen om mesterfortællingen</vt:lpstr>
      <vt:lpstr>Indledning</vt:lpstr>
      <vt:lpstr>PowerPoint-præsentation</vt:lpstr>
      <vt:lpstr>PowerPoint-præsentation</vt:lpstr>
      <vt:lpstr>PowerPoint-præsentation</vt:lpstr>
      <vt:lpstr>Territorium og indbyggere</vt:lpstr>
      <vt:lpstr>Identitetsdannelse: byggesten, proces, formål og aktører </vt:lpstr>
      <vt:lpstr>Formål</vt:lpstr>
      <vt:lpstr>Byggesten/råmateriale til identitets- og national konstruktion. </vt:lpstr>
      <vt:lpstr>Byggesten/råmateriale til identitets- og national konstruktion.</vt:lpstr>
      <vt:lpstr>Kulturaktiviteter og artefakter som symboler på det oprindelige</vt:lpstr>
      <vt:lpstr>Fra etnicitet til sprog. Et spørgsmål om synsvinkel og motiv.</vt:lpstr>
      <vt:lpstr>Subjektiv identitet (tal fra Gabinete de Prospección Sociológica, 2010)</vt:lpstr>
      <vt:lpstr>Subjektiv identitet (tal fra Gabinete de Prospección Sociológica, 2010)</vt:lpstr>
      <vt:lpstr>Sproglig kompetence (tal fra Gabinete de Prospección Sociológica, 2010)</vt:lpstr>
      <vt:lpstr>Sprogbrug (tal fra Gabinete de Prospección Sociológica, 2010)</vt:lpstr>
      <vt:lpstr>Forskellige udgangspunkter for historieskrivningen eller konstruktion af fortællingen</vt:lpstr>
      <vt:lpstr>Konklusion</vt:lpstr>
      <vt:lpstr>Strøtanker om parallelitet til DK</vt:lpstr>
      <vt:lpstr>Nationer uden stat: Skotland og Baskerlandet</vt:lpstr>
      <vt:lpstr>Skotland: Identiteter, mesterfortællinger og erindringssteder</vt:lpstr>
      <vt:lpstr>Overblik</vt:lpstr>
      <vt:lpstr>Kollektive identiteter i  flernationale stater som UK</vt:lpstr>
      <vt:lpstr>Mesterfortællingen og  nationens fællesskab og identitet</vt:lpstr>
      <vt:lpstr>Mesterfortællinger og identiteter</vt:lpstr>
      <vt:lpstr>Erindringsfællesskaber</vt:lpstr>
      <vt:lpstr>Erindringssteder </vt:lpstr>
      <vt:lpstr>Erindringshistorie i Danmark</vt:lpstr>
      <vt:lpstr>Erindringssteder</vt:lpstr>
      <vt:lpstr>Danske immaterielle erindringssteder (Inge Adriansen: Nationale symboler i Det Danske Rige 1830-2000)</vt:lpstr>
      <vt:lpstr>Moder Danmark og Holger Danske</vt:lpstr>
      <vt:lpstr>Frihedsstøtten og Mindehøjen i Søndermarken (et glemselssted)</vt:lpstr>
      <vt:lpstr>Skotter i Søndermarken</vt:lpstr>
      <vt:lpstr>Og nu til Skotland</vt:lpstr>
      <vt:lpstr>Britons: Forging the Nation 1707-1837</vt:lpstr>
      <vt:lpstr>Nationalflag</vt:lpstr>
      <vt:lpstr>Modfortælling og mod(stands)identitet</vt:lpstr>
      <vt:lpstr>Thatcher and Major (1979-1990-1997)</vt:lpstr>
      <vt:lpstr>Modfortælling: Et erindringssted holder flyttedag</vt:lpstr>
      <vt:lpstr>Parlamentsvalg i UK 1992 og 1997</vt:lpstr>
      <vt:lpstr>Folkeafstemning om  Skotsk selvstyre (devolution)</vt:lpstr>
      <vt:lpstr>Folkeafstemning om selvstyre 1997</vt:lpstr>
      <vt:lpstr>Vejen mod endnu en folkeafstemning en ny skotsk fortælling - projektidentitet</vt:lpstr>
      <vt:lpstr>Britisk, engelsk og skotsk identitet</vt:lpstr>
      <vt:lpstr>Skotske identiteter vs. skotsk identitet</vt:lpstr>
      <vt:lpstr>Folkeafstemning om uafhængighed 2014</vt:lpstr>
      <vt:lpstr>William Wallace (Braveheart)</vt:lpstr>
      <vt:lpstr>Declaration of Arbroath 1320</vt:lpstr>
      <vt:lpstr>Year of Homecoming 2009 og 2014 Skotske rødder?</vt:lpstr>
      <vt:lpstr>Should Scotland be an independent country?</vt:lpstr>
      <vt:lpstr>1997 (selvstyre)  og 2014 (uafhængighed)</vt:lpstr>
      <vt:lpstr>Skotske identiteter</vt:lpstr>
      <vt:lpstr>Et nyt erindringssted?  Indviet oktober 2004</vt:lpstr>
      <vt:lpstr>2 parlamenter:  i Edinburgh og London</vt:lpstr>
      <vt:lpstr>Valg til parlamentet i London maj 2015  </vt:lpstr>
      <vt:lpstr>SNP vinder 56 af 59 skotske pladser</vt:lpstr>
      <vt:lpstr>Og endnu en folkeafstemning om EU-medlemskab 23. juni 2016</vt:lpstr>
      <vt:lpstr>Kampen fortsætter</vt:lpstr>
      <vt:lpstr>At være eller ikke være - europæer</vt:lpstr>
      <vt:lpstr>EU og Danmark: centrum og periferi</vt:lpstr>
      <vt:lpstr>Indledning</vt:lpstr>
      <vt:lpstr>PowerPoint-præsentation</vt:lpstr>
      <vt:lpstr>Danmark og eu: forskellige fortællinger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Danmark og EU: forskellige opfattelser af demokrati</vt:lpstr>
      <vt:lpstr>PowerPoint-præsentation</vt:lpstr>
      <vt:lpstr>PowerPoint-præsentation</vt:lpstr>
      <vt:lpstr>PowerPoint-præsentation</vt:lpstr>
      <vt:lpstr>PowerPoint-præsentation</vt:lpstr>
      <vt:lpstr>PowerPoint-præsentation</vt:lpstr>
      <vt:lpstr>Konklusion: EU og Danmark</vt:lpstr>
      <vt:lpstr>PowerPoint-præsentation</vt:lpstr>
      <vt:lpstr>PowerPoint-præsentation</vt:lpstr>
      <vt:lpstr>PowerPoint-præsentation</vt:lpstr>
      <vt:lpstr>PowerPoint-præsentation</vt:lpstr>
      <vt:lpstr>‘At være eller ikke være- Europæer’</vt:lpstr>
      <vt:lpstr>Definition på mesterfortælling</vt:lpstr>
      <vt:lpstr>Europa og EU:  Er ikke det samme!</vt:lpstr>
      <vt:lpstr>Hvad skal europæerne være fælles om?</vt:lpstr>
      <vt:lpstr>Mesterfortællinger om EU</vt:lpstr>
      <vt:lpstr>De to mesterfortællingers paradigmer</vt:lpstr>
      <vt:lpstr>Den politiske mesterfortælling</vt:lpstr>
      <vt:lpstr>Nye brikker til mesterfortællingen: Gulag og Sovjetunionens fald 1990</vt:lpstr>
      <vt:lpstr>Nye kriser</vt:lpstr>
      <vt:lpstr>Den politiske fortællings grundmønster</vt:lpstr>
      <vt:lpstr>Jürgen Habermass (1929-)</vt:lpstr>
      <vt:lpstr>Ideologisk budskab</vt:lpstr>
      <vt:lpstr>Historisk ideal</vt:lpstr>
      <vt:lpstr>Den kulturelle mesterfortællings grundmønster</vt:lpstr>
      <vt:lpstr>Byggesten i den kulturelle mesterfortælling</vt:lpstr>
      <vt:lpstr>‘Family of cultures’</vt:lpstr>
      <vt:lpstr>Historisk ideal: Europæisk fortid på godt og ondt</vt:lpstr>
      <vt:lpstr>Afrunding</vt:lpstr>
    </vt:vector>
  </TitlesOfParts>
  <Company>Syddansk Unversitet - University of Southern Denmark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Identitet som fortælling</dc:title>
  <dc:creator>Lone Kølle Martinsen</dc:creator>
  <cp:lastModifiedBy>Anja Haue Christensen</cp:lastModifiedBy>
  <cp:revision>2</cp:revision>
  <dcterms:created xsi:type="dcterms:W3CDTF">2016-05-09T11:00:38Z</dcterms:created>
  <dcterms:modified xsi:type="dcterms:W3CDTF">2016-05-09T11:21:15Z</dcterms:modified>
</cp:coreProperties>
</file>