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4"/>
  </p:notesMasterIdLst>
  <p:handoutMasterIdLst>
    <p:handoutMasterId r:id="rId65"/>
  </p:handoutMasterIdLst>
  <p:sldIdLst>
    <p:sldId id="273" r:id="rId2"/>
    <p:sldId id="353" r:id="rId3"/>
    <p:sldId id="341" r:id="rId4"/>
    <p:sldId id="358" r:id="rId5"/>
    <p:sldId id="270" r:id="rId6"/>
    <p:sldId id="291" r:id="rId7"/>
    <p:sldId id="277" r:id="rId8"/>
    <p:sldId id="346" r:id="rId9"/>
    <p:sldId id="319" r:id="rId10"/>
    <p:sldId id="294" r:id="rId11"/>
    <p:sldId id="367" r:id="rId12"/>
    <p:sldId id="368" r:id="rId13"/>
    <p:sldId id="369" r:id="rId14"/>
    <p:sldId id="371" r:id="rId15"/>
    <p:sldId id="377" r:id="rId16"/>
    <p:sldId id="376" r:id="rId17"/>
    <p:sldId id="295" r:id="rId18"/>
    <p:sldId id="370" r:id="rId19"/>
    <p:sldId id="372" r:id="rId20"/>
    <p:sldId id="296" r:id="rId21"/>
    <p:sldId id="342" r:id="rId22"/>
    <p:sldId id="297" r:id="rId23"/>
    <p:sldId id="298" r:id="rId24"/>
    <p:sldId id="299" r:id="rId25"/>
    <p:sldId id="344" r:id="rId26"/>
    <p:sldId id="363" r:id="rId27"/>
    <p:sldId id="375" r:id="rId28"/>
    <p:sldId id="373" r:id="rId29"/>
    <p:sldId id="300" r:id="rId30"/>
    <p:sldId id="348" r:id="rId31"/>
    <p:sldId id="305" r:id="rId32"/>
    <p:sldId id="349" r:id="rId33"/>
    <p:sldId id="307" r:id="rId34"/>
    <p:sldId id="309" r:id="rId35"/>
    <p:sldId id="378" r:id="rId36"/>
    <p:sldId id="379" r:id="rId37"/>
    <p:sldId id="380" r:id="rId38"/>
    <p:sldId id="381" r:id="rId39"/>
    <p:sldId id="382" r:id="rId40"/>
    <p:sldId id="383" r:id="rId41"/>
    <p:sldId id="384" r:id="rId42"/>
    <p:sldId id="385" r:id="rId43"/>
    <p:sldId id="386" r:id="rId44"/>
    <p:sldId id="387" r:id="rId45"/>
    <p:sldId id="389" r:id="rId46"/>
    <p:sldId id="390" r:id="rId47"/>
    <p:sldId id="394" r:id="rId48"/>
    <p:sldId id="395" r:id="rId49"/>
    <p:sldId id="391" r:id="rId50"/>
    <p:sldId id="396" r:id="rId51"/>
    <p:sldId id="397" r:id="rId52"/>
    <p:sldId id="398" r:id="rId53"/>
    <p:sldId id="392" r:id="rId54"/>
    <p:sldId id="393" r:id="rId55"/>
    <p:sldId id="361" r:id="rId56"/>
    <p:sldId id="400" r:id="rId57"/>
    <p:sldId id="399" r:id="rId58"/>
    <p:sldId id="401" r:id="rId59"/>
    <p:sldId id="402" r:id="rId60"/>
    <p:sldId id="403" r:id="rId61"/>
    <p:sldId id="404" r:id="rId62"/>
    <p:sldId id="405" r:id="rId63"/>
  </p:sldIdLst>
  <p:sldSz cx="9144000" cy="6858000" type="screen4x3"/>
  <p:notesSz cx="6794500" cy="9906000"/>
  <p:defaultTextStyle>
    <a:defPPr>
      <a:defRPr lang="en-US"/>
    </a:defPPr>
    <a:lvl1pPr algn="l" rtl="0" fontAlgn="base">
      <a:spcBef>
        <a:spcPct val="0"/>
      </a:spcBef>
      <a:spcAft>
        <a:spcPct val="0"/>
      </a:spcAft>
      <a:defRPr sz="24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b="1" kern="1200">
        <a:solidFill>
          <a:schemeClr val="tx1"/>
        </a:solidFill>
        <a:latin typeface="Arial" pitchFamily="34" charset="0"/>
        <a:ea typeface="+mn-ea"/>
        <a:cs typeface="Arial" pitchFamily="34" charset="0"/>
      </a:defRPr>
    </a:lvl5pPr>
    <a:lvl6pPr marL="2286000" algn="l" defTabSz="914400" rtl="0" eaLnBrk="1" latinLnBrk="0" hangingPunct="1">
      <a:defRPr sz="2400" b="1" kern="1200">
        <a:solidFill>
          <a:schemeClr val="tx1"/>
        </a:solidFill>
        <a:latin typeface="Arial" pitchFamily="34" charset="0"/>
        <a:ea typeface="+mn-ea"/>
        <a:cs typeface="Arial" pitchFamily="34" charset="0"/>
      </a:defRPr>
    </a:lvl6pPr>
    <a:lvl7pPr marL="2743200" algn="l" defTabSz="914400" rtl="0" eaLnBrk="1" latinLnBrk="0" hangingPunct="1">
      <a:defRPr sz="2400" b="1" kern="1200">
        <a:solidFill>
          <a:schemeClr val="tx1"/>
        </a:solidFill>
        <a:latin typeface="Arial" pitchFamily="34" charset="0"/>
        <a:ea typeface="+mn-ea"/>
        <a:cs typeface="Arial" pitchFamily="34" charset="0"/>
      </a:defRPr>
    </a:lvl7pPr>
    <a:lvl8pPr marL="3200400" algn="l" defTabSz="914400" rtl="0" eaLnBrk="1" latinLnBrk="0" hangingPunct="1">
      <a:defRPr sz="2400" b="1" kern="1200">
        <a:solidFill>
          <a:schemeClr val="tx1"/>
        </a:solidFill>
        <a:latin typeface="Arial" pitchFamily="34" charset="0"/>
        <a:ea typeface="+mn-ea"/>
        <a:cs typeface="Arial" pitchFamily="34" charset="0"/>
      </a:defRPr>
    </a:lvl8pPr>
    <a:lvl9pPr marL="3657600" algn="l" defTabSz="914400" rtl="0" eaLnBrk="1" latinLnBrk="0" hangingPunct="1">
      <a:defRPr sz="2400"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9C"/>
    <a:srgbClr val="DB0505"/>
    <a:srgbClr val="144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2" autoAdjust="0"/>
    <p:restoredTop sz="84894" autoAdjust="0"/>
  </p:normalViewPr>
  <p:slideViewPr>
    <p:cSldViewPr>
      <p:cViewPr>
        <p:scale>
          <a:sx n="99" d="100"/>
          <a:sy n="99" d="100"/>
        </p:scale>
        <p:origin x="-58" y="1018"/>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Times"/>
                <a:cs typeface="+mn-cs"/>
              </a:defRPr>
            </a:lvl1pPr>
          </a:lstStyle>
          <a:p>
            <a:pPr>
              <a:defRPr/>
            </a:pPr>
            <a:endParaRPr lang="da-DK"/>
          </a:p>
        </p:txBody>
      </p:sp>
      <p:sp>
        <p:nvSpPr>
          <p:cNvPr id="10243"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a:cs typeface="+mn-cs"/>
              </a:defRPr>
            </a:lvl1pPr>
          </a:lstStyle>
          <a:p>
            <a:pPr>
              <a:defRPr/>
            </a:pPr>
            <a:endParaRPr lang="da-DK"/>
          </a:p>
        </p:txBody>
      </p:sp>
      <p:sp>
        <p:nvSpPr>
          <p:cNvPr id="10244" name="Rectangle 4"/>
          <p:cNvSpPr>
            <a:spLocks noGrp="1" noChangeArrowheads="1"/>
          </p:cNvSpPr>
          <p:nvPr>
            <p:ph type="ftr" sz="quarter" idx="2"/>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Times"/>
                <a:cs typeface="+mn-cs"/>
              </a:defRPr>
            </a:lvl1pPr>
          </a:lstStyle>
          <a:p>
            <a:pPr>
              <a:defRPr/>
            </a:pPr>
            <a:endParaRPr lang="da-DK"/>
          </a:p>
        </p:txBody>
      </p:sp>
      <p:sp>
        <p:nvSpPr>
          <p:cNvPr id="10245" name="Rectangle 5"/>
          <p:cNvSpPr>
            <a:spLocks noGrp="1" noChangeArrowheads="1"/>
          </p:cNvSpPr>
          <p:nvPr>
            <p:ph type="sldNum" sz="quarter" idx="3"/>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a:cs typeface="+mn-cs"/>
              </a:defRPr>
            </a:lvl1pPr>
          </a:lstStyle>
          <a:p>
            <a:pPr>
              <a:defRPr/>
            </a:pPr>
            <a:fld id="{19465744-18B3-4011-BA9B-47953B102E2D}" type="slidenum">
              <a:rPr lang="da-DK"/>
              <a:pPr>
                <a:defRPr/>
              </a:pPr>
              <a:t>‹nr.›</a:t>
            </a:fld>
            <a:endParaRPr lang="da-DK" dirty="0"/>
          </a:p>
        </p:txBody>
      </p:sp>
    </p:spTree>
    <p:extLst>
      <p:ext uri="{BB962C8B-B14F-4D97-AF65-F5344CB8AC3E}">
        <p14:creationId xmlns:p14="http://schemas.microsoft.com/office/powerpoint/2010/main" val="3935110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7099300"/>
            <a:ext cx="2335213"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Times"/>
                <a:cs typeface="+mn-cs"/>
              </a:defRPr>
            </a:lvl1pPr>
          </a:lstStyle>
          <a:p>
            <a:pPr>
              <a:defRPr/>
            </a:pPr>
            <a:endParaRPr lang="da-DK"/>
          </a:p>
        </p:txBody>
      </p:sp>
      <p:sp>
        <p:nvSpPr>
          <p:cNvPr id="9219"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a:cs typeface="+mn-cs"/>
              </a:defRPr>
            </a:lvl1pPr>
          </a:lstStyle>
          <a:p>
            <a:pPr>
              <a:defRPr/>
            </a:pPr>
            <a:endParaRPr lang="da-DK"/>
          </a:p>
        </p:txBody>
      </p:sp>
      <p:sp>
        <p:nvSpPr>
          <p:cNvPr id="26629"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9222"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Times"/>
                <a:cs typeface="+mn-cs"/>
              </a:defRPr>
            </a:lvl1pPr>
          </a:lstStyle>
          <a:p>
            <a:pPr>
              <a:defRPr/>
            </a:pPr>
            <a:endParaRPr lang="da-DK"/>
          </a:p>
        </p:txBody>
      </p:sp>
      <p:sp>
        <p:nvSpPr>
          <p:cNvPr id="9223"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a:cs typeface="+mn-cs"/>
              </a:defRPr>
            </a:lvl1pPr>
          </a:lstStyle>
          <a:p>
            <a:pPr>
              <a:defRPr/>
            </a:pPr>
            <a:fld id="{8FA18789-43E5-44F9-9B2C-3086419C2253}" type="slidenum">
              <a:rPr lang="da-DK"/>
              <a:pPr>
                <a:defRPr/>
              </a:pPr>
              <a:t>‹nr.›</a:t>
            </a:fld>
            <a:endParaRPr lang="da-DK" dirty="0"/>
          </a:p>
        </p:txBody>
      </p:sp>
    </p:spTree>
    <p:extLst>
      <p:ext uri="{BB962C8B-B14F-4D97-AF65-F5344CB8AC3E}">
        <p14:creationId xmlns:p14="http://schemas.microsoft.com/office/powerpoint/2010/main" val="3653080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Garamond"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Garamond"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Garamond"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Garamond"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dsholder til diasbillede 1"/>
          <p:cNvSpPr>
            <a:spLocks noGrp="1" noRot="1" noChangeAspect="1" noTextEdit="1"/>
          </p:cNvSpPr>
          <p:nvPr>
            <p:ph type="sldImg"/>
          </p:nvPr>
        </p:nvSpPr>
        <p:spPr>
          <a:ln/>
        </p:spPr>
      </p:sp>
      <p:sp>
        <p:nvSpPr>
          <p:cNvPr id="2765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latin typeface="AGaramond" pitchFamily="2" charset="0"/>
            </a:endParaRPr>
          </a:p>
        </p:txBody>
      </p:sp>
      <p:sp>
        <p:nvSpPr>
          <p:cNvPr id="2765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794D2A84-82E1-4924-8783-019048F6E39E}" type="slidenum">
              <a:rPr lang="da-DK" sz="1200" b="0" smtClean="0">
                <a:latin typeface="Times" pitchFamily="18" charset="0"/>
              </a:rPr>
              <a:pPr/>
              <a:t>1</a:t>
            </a:fld>
            <a:endParaRPr lang="da-DK" sz="1200" b="0"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dsholder til diasbillede 1"/>
          <p:cNvSpPr>
            <a:spLocks noGrp="1" noRot="1" noChangeAspect="1" noTextEdit="1"/>
          </p:cNvSpPr>
          <p:nvPr>
            <p:ph type="sldImg"/>
          </p:nvPr>
        </p:nvSpPr>
        <p:spPr>
          <a:ln/>
        </p:spPr>
      </p:sp>
      <p:sp>
        <p:nvSpPr>
          <p:cNvPr id="3789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latin typeface="AGaramond" pitchFamily="2" charset="0"/>
            </a:endParaRPr>
          </a:p>
        </p:txBody>
      </p:sp>
      <p:sp>
        <p:nvSpPr>
          <p:cNvPr id="3789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3FE131B0-63BD-43F4-8AA4-A7751EB5BA50}" type="slidenum">
              <a:rPr lang="da-DK" sz="1200" b="0" smtClean="0">
                <a:latin typeface="Times" pitchFamily="18" charset="0"/>
              </a:rPr>
              <a:pPr/>
              <a:t>24</a:t>
            </a:fld>
            <a:endParaRPr lang="da-DK" sz="1200" b="0"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FD886D8F-89B6-4F6C-964B-EBF8A7FC838F}" type="slidenum">
              <a:rPr lang="en-US">
                <a:latin typeface="Arial" charset="0"/>
              </a:rPr>
              <a:pPr eaLnBrk="1" hangingPunct="1"/>
              <a:t>25</a:t>
            </a:fld>
            <a:endParaRPr lang="en-US">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a:ln/>
        </p:spPr>
      </p:sp>
      <p:sp>
        <p:nvSpPr>
          <p:cNvPr id="3891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latin typeface="AGaramond" pitchFamily="2" charset="0"/>
            </a:endParaRPr>
          </a:p>
        </p:txBody>
      </p:sp>
      <p:sp>
        <p:nvSpPr>
          <p:cNvPr id="38916"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500D47B9-F87D-4602-863C-7CA00548D8E6}" type="slidenum">
              <a:rPr lang="da-DK" sz="1200" b="0" smtClean="0">
                <a:latin typeface="Times" pitchFamily="18" charset="0"/>
              </a:rPr>
              <a:pPr/>
              <a:t>29</a:t>
            </a:fld>
            <a:endParaRPr lang="da-DK" sz="1200" b="0"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dsholder til diasbillede 1"/>
          <p:cNvSpPr>
            <a:spLocks noGrp="1" noRot="1" noChangeAspect="1" noTextEdit="1"/>
          </p:cNvSpPr>
          <p:nvPr>
            <p:ph type="sldImg"/>
          </p:nvPr>
        </p:nvSpPr>
        <p:spPr>
          <a:ln/>
        </p:spPr>
      </p:sp>
      <p:sp>
        <p:nvSpPr>
          <p:cNvPr id="4403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latin typeface="AGaramond" pitchFamily="2" charset="0"/>
            </a:endParaRPr>
          </a:p>
        </p:txBody>
      </p:sp>
      <p:sp>
        <p:nvSpPr>
          <p:cNvPr id="44036"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6F6AD605-1434-4D30-BADF-B7E677C68374}" type="slidenum">
              <a:rPr lang="da-DK" sz="1200" b="0" smtClean="0">
                <a:latin typeface="Times" pitchFamily="18" charset="0"/>
              </a:rPr>
              <a:pPr/>
              <a:t>31</a:t>
            </a:fld>
            <a:endParaRPr lang="da-DK" sz="1200" b="0" smtClean="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dsholder til diasbillede 1"/>
          <p:cNvSpPr>
            <a:spLocks noGrp="1" noRot="1" noChangeAspect="1" noTextEdit="1"/>
          </p:cNvSpPr>
          <p:nvPr>
            <p:ph type="sldImg"/>
          </p:nvPr>
        </p:nvSpPr>
        <p:spPr>
          <a:ln/>
        </p:spPr>
      </p:sp>
      <p:sp>
        <p:nvSpPr>
          <p:cNvPr id="4608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latin typeface="AGaramond" pitchFamily="2" charset="0"/>
            </a:endParaRPr>
          </a:p>
        </p:txBody>
      </p:sp>
      <p:sp>
        <p:nvSpPr>
          <p:cNvPr id="46084"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4253FB4A-BCE6-4CB5-871A-F897A9FB4121}" type="slidenum">
              <a:rPr lang="da-DK" sz="1200" b="0" smtClean="0">
                <a:latin typeface="Times" pitchFamily="18" charset="0"/>
              </a:rPr>
              <a:pPr/>
              <a:t>33</a:t>
            </a:fld>
            <a:endParaRPr lang="da-DK" sz="1200" b="0"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dsholder til diasbillede 1"/>
          <p:cNvSpPr>
            <a:spLocks noGrp="1" noRot="1" noChangeAspect="1" noTextEdit="1"/>
          </p:cNvSpPr>
          <p:nvPr>
            <p:ph type="sldImg"/>
          </p:nvPr>
        </p:nvSpPr>
        <p:spPr>
          <a:ln/>
        </p:spPr>
      </p:sp>
      <p:sp>
        <p:nvSpPr>
          <p:cNvPr id="4710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u="sng" smtClean="0">
              <a:latin typeface="AGaramond" pitchFamily="2" charset="0"/>
            </a:endParaRPr>
          </a:p>
        </p:txBody>
      </p:sp>
      <p:sp>
        <p:nvSpPr>
          <p:cNvPr id="4710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E6BCB18D-D121-4C13-BB5A-BE2485C940A5}" type="slidenum">
              <a:rPr lang="da-DK" sz="1200" b="0" smtClean="0">
                <a:latin typeface="Times" pitchFamily="18" charset="0"/>
              </a:rPr>
              <a:pPr/>
              <a:t>34</a:t>
            </a:fld>
            <a:endParaRPr lang="da-DK" sz="1200" b="0"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dsholder til diasbillede 1"/>
          <p:cNvSpPr>
            <a:spLocks noGrp="1" noRot="1" noChangeAspect="1" noTextEdit="1"/>
          </p:cNvSpPr>
          <p:nvPr>
            <p:ph type="sldImg"/>
          </p:nvPr>
        </p:nvSpPr>
        <p:spPr>
          <a:ln/>
        </p:spPr>
      </p:sp>
      <p:sp>
        <p:nvSpPr>
          <p:cNvPr id="2969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latin typeface="AGaramond" pitchFamily="2" charset="0"/>
            </a:endParaRPr>
          </a:p>
        </p:txBody>
      </p:sp>
      <p:sp>
        <p:nvSpPr>
          <p:cNvPr id="2970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CCF2AAC5-E36B-435D-8BA9-09DD0C1ECA7B}" type="slidenum">
              <a:rPr lang="da-DK" sz="1200" b="0" smtClean="0">
                <a:latin typeface="Times" pitchFamily="18" charset="0"/>
              </a:rPr>
              <a:pPr/>
              <a:t>5</a:t>
            </a:fld>
            <a:endParaRPr lang="da-DK" sz="1200" b="0"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ln/>
        </p:spPr>
      </p:sp>
      <p:sp>
        <p:nvSpPr>
          <p:cNvPr id="3072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latin typeface="AGaramond" pitchFamily="2" charset="0"/>
            </a:endParaRPr>
          </a:p>
        </p:txBody>
      </p:sp>
      <p:sp>
        <p:nvSpPr>
          <p:cNvPr id="30724"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FABF630A-265E-477F-8E5D-94DA5C5C8188}" type="slidenum">
              <a:rPr lang="da-DK" sz="1200" b="0" smtClean="0">
                <a:latin typeface="Times" pitchFamily="18" charset="0"/>
              </a:rPr>
              <a:pPr/>
              <a:t>6</a:t>
            </a:fld>
            <a:endParaRPr lang="da-DK" sz="1200" b="0"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a:ln/>
        </p:spPr>
      </p:sp>
      <p:sp>
        <p:nvSpPr>
          <p:cNvPr id="3174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latin typeface="AGaramond" pitchFamily="2" charset="0"/>
            </a:endParaRPr>
          </a:p>
        </p:txBody>
      </p:sp>
      <p:sp>
        <p:nvSpPr>
          <p:cNvPr id="3174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811863D5-9782-442F-99EF-6FE19C3F1326}" type="slidenum">
              <a:rPr lang="da-DK" sz="1200" b="0" smtClean="0">
                <a:latin typeface="Times" pitchFamily="18" charset="0"/>
              </a:rPr>
              <a:pPr/>
              <a:t>7</a:t>
            </a:fld>
            <a:endParaRPr lang="da-DK" sz="1200" b="0"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diasbillede 1"/>
          <p:cNvSpPr>
            <a:spLocks noGrp="1" noRot="1" noChangeAspect="1" noTextEdit="1"/>
          </p:cNvSpPr>
          <p:nvPr>
            <p:ph type="sldImg"/>
          </p:nvPr>
        </p:nvSpPr>
        <p:spPr>
          <a:ln/>
        </p:spPr>
      </p:sp>
      <p:sp>
        <p:nvSpPr>
          <p:cNvPr id="3277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latin typeface="AGaramond" pitchFamily="2" charset="0"/>
            </a:endParaRPr>
          </a:p>
        </p:txBody>
      </p:sp>
      <p:sp>
        <p:nvSpPr>
          <p:cNvPr id="3277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7E42D070-FC14-4F14-B1D1-8412D345610A}" type="slidenum">
              <a:rPr lang="da-DK" sz="1200" b="0" smtClean="0">
                <a:latin typeface="Times" pitchFamily="18" charset="0"/>
              </a:rPr>
              <a:pPr/>
              <a:t>10</a:t>
            </a:fld>
            <a:endParaRPr lang="da-DK" sz="1200" b="0"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dsholder til diasbillede 1"/>
          <p:cNvSpPr>
            <a:spLocks noGrp="1" noRot="1" noChangeAspect="1" noTextEdit="1"/>
          </p:cNvSpPr>
          <p:nvPr>
            <p:ph type="sldImg"/>
          </p:nvPr>
        </p:nvSpPr>
        <p:spPr>
          <a:ln/>
        </p:spPr>
      </p:sp>
      <p:sp>
        <p:nvSpPr>
          <p:cNvPr id="3379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latin typeface="AGaramond" pitchFamily="2" charset="0"/>
            </a:endParaRPr>
          </a:p>
        </p:txBody>
      </p:sp>
      <p:sp>
        <p:nvSpPr>
          <p:cNvPr id="33796"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63E83597-BBBF-4059-ABD6-7DBB3C63336A}" type="slidenum">
              <a:rPr lang="da-DK" sz="1200" b="0" smtClean="0">
                <a:latin typeface="Times" pitchFamily="18" charset="0"/>
              </a:rPr>
              <a:pPr/>
              <a:t>17</a:t>
            </a:fld>
            <a:endParaRPr lang="da-DK" sz="1200" b="0"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diasbillede 1"/>
          <p:cNvSpPr>
            <a:spLocks noGrp="1" noRot="1" noChangeAspect="1" noTextEdit="1"/>
          </p:cNvSpPr>
          <p:nvPr>
            <p:ph type="sldImg"/>
          </p:nvPr>
        </p:nvSpPr>
        <p:spPr>
          <a:ln/>
        </p:spPr>
      </p:sp>
      <p:sp>
        <p:nvSpPr>
          <p:cNvPr id="3481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latin typeface="AGaramond" pitchFamily="2" charset="0"/>
            </a:endParaRPr>
          </a:p>
        </p:txBody>
      </p:sp>
      <p:sp>
        <p:nvSpPr>
          <p:cNvPr id="3482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C39C8F55-4CAE-4282-A3A6-ADFE94C33653}" type="slidenum">
              <a:rPr lang="da-DK" sz="1200" b="0" smtClean="0">
                <a:latin typeface="Times" pitchFamily="18" charset="0"/>
              </a:rPr>
              <a:pPr/>
              <a:t>20</a:t>
            </a:fld>
            <a:endParaRPr lang="da-DK" sz="1200" b="0"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dsholder til diasbillede 1"/>
          <p:cNvSpPr>
            <a:spLocks noGrp="1" noRot="1" noChangeAspect="1" noTextEdit="1"/>
          </p:cNvSpPr>
          <p:nvPr>
            <p:ph type="sldImg"/>
          </p:nvPr>
        </p:nvSpPr>
        <p:spPr>
          <a:ln/>
        </p:spPr>
      </p:sp>
      <p:sp>
        <p:nvSpPr>
          <p:cNvPr id="3584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latin typeface="AGaramond" pitchFamily="2" charset="0"/>
            </a:endParaRPr>
          </a:p>
        </p:txBody>
      </p:sp>
      <p:sp>
        <p:nvSpPr>
          <p:cNvPr id="35844"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E1AAA7CF-9006-420A-80F7-693D0CBE08B3}" type="slidenum">
              <a:rPr lang="da-DK" sz="1200" b="0" smtClean="0">
                <a:latin typeface="Times" pitchFamily="18" charset="0"/>
              </a:rPr>
              <a:pPr/>
              <a:t>22</a:t>
            </a:fld>
            <a:endParaRPr lang="da-DK" sz="1200" b="0"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iasbillede 1"/>
          <p:cNvSpPr>
            <a:spLocks noGrp="1" noRot="1" noChangeAspect="1" noTextEdit="1"/>
          </p:cNvSpPr>
          <p:nvPr>
            <p:ph type="sldImg"/>
          </p:nvPr>
        </p:nvSpPr>
        <p:spPr>
          <a:ln/>
        </p:spPr>
      </p:sp>
      <p:sp>
        <p:nvSpPr>
          <p:cNvPr id="3686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latin typeface="AGaramond" pitchFamily="2" charset="0"/>
            </a:endParaRPr>
          </a:p>
        </p:txBody>
      </p:sp>
      <p:sp>
        <p:nvSpPr>
          <p:cNvPr id="3686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fld id="{DA8FCA64-BFF4-4769-8E86-126EB9EEC3A3}" type="slidenum">
              <a:rPr lang="da-DK" sz="1200" b="0" smtClean="0">
                <a:latin typeface="Times" pitchFamily="18" charset="0"/>
              </a:rPr>
              <a:pPr/>
              <a:t>23</a:t>
            </a:fld>
            <a:endParaRPr lang="da-DK" sz="1200" b="0"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11625"/>
            <a:ext cx="2357438"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0" y="6626225"/>
            <a:ext cx="9144000" cy="228600"/>
          </a:xfrm>
          <a:prstGeom prst="rect">
            <a:avLst/>
          </a:prstGeom>
          <a:solidFill>
            <a:srgbClr val="0031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da-DK"/>
          </a:p>
        </p:txBody>
      </p:sp>
      <p:pic>
        <p:nvPicPr>
          <p:cNvPr id="6"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152400" y="4114800"/>
            <a:ext cx="8763000" cy="2286000"/>
          </a:xfrm>
        </p:spPr>
        <p:txBody>
          <a:bodyPr tIns="45720"/>
          <a:lstStyle>
            <a:lvl1pPr algn="ctr">
              <a:defRPr sz="1800" b="0"/>
            </a:lvl1pPr>
          </a:lstStyle>
          <a:p>
            <a:r>
              <a:rPr lang="da-DK" smtClean="0"/>
              <a:t>Klik for at redigere i master</a:t>
            </a:r>
            <a:endParaRPr lang="en-US"/>
          </a:p>
        </p:txBody>
      </p:sp>
      <p:sp>
        <p:nvSpPr>
          <p:cNvPr id="3087" name="Rectangle 15"/>
          <p:cNvSpPr>
            <a:spLocks noGrp="1" noChangeArrowheads="1"/>
          </p:cNvSpPr>
          <p:nvPr>
            <p:ph type="ctrTitle" sz="quarter"/>
          </p:nvPr>
        </p:nvSpPr>
        <p:spPr>
          <a:xfrm>
            <a:off x="152400" y="990600"/>
            <a:ext cx="8686800" cy="2743200"/>
          </a:xfrm>
        </p:spPr>
        <p:txBody>
          <a:bodyPr wrap="square" anchor="ctr"/>
          <a:lstStyle>
            <a:lvl1pPr algn="ctr">
              <a:defRPr/>
            </a:lvl1pPr>
          </a:lstStyle>
          <a:p>
            <a:r>
              <a:rPr lang="da-DK" smtClean="0"/>
              <a:t>Klik for at redigere i master</a:t>
            </a:r>
            <a:endParaRPr lang="da-DK"/>
          </a:p>
        </p:txBody>
      </p:sp>
      <p:sp>
        <p:nvSpPr>
          <p:cNvPr id="7" name="Rectangle 16"/>
          <p:cNvSpPr>
            <a:spLocks noGrp="1" noChangeArrowheads="1"/>
          </p:cNvSpPr>
          <p:nvPr>
            <p:ph type="dt" sz="half" idx="10"/>
          </p:nvPr>
        </p:nvSpPr>
        <p:spPr>
          <a:xfrm>
            <a:off x="152400" y="6626225"/>
            <a:ext cx="1955800" cy="228600"/>
          </a:xfrm>
        </p:spPr>
        <p:txBody>
          <a:bodyPr/>
          <a:lstStyle>
            <a:lvl1pPr>
              <a:defRPr/>
            </a:lvl1pPr>
          </a:lstStyle>
          <a:p>
            <a:pPr>
              <a:defRPr/>
            </a:pPr>
            <a:fld id="{B8CF0340-BF8E-4C70-82C8-1A5394B5313B}" type="datetime1">
              <a:rPr lang="en-US"/>
              <a:pPr>
                <a:defRPr/>
              </a:pPr>
              <a:t>6/8/2015</a:t>
            </a:fld>
            <a:endParaRPr lang="en-US" dirty="0"/>
          </a:p>
        </p:txBody>
      </p:sp>
      <p:sp>
        <p:nvSpPr>
          <p:cNvPr id="8" name="Rectangle 17"/>
          <p:cNvSpPr>
            <a:spLocks noGrp="1" noChangeArrowheads="1"/>
          </p:cNvSpPr>
          <p:nvPr>
            <p:ph type="ftr" sz="quarter" idx="11"/>
          </p:nvPr>
        </p:nvSpPr>
        <p:spPr>
          <a:xfrm>
            <a:off x="2514600" y="6626225"/>
            <a:ext cx="4038600" cy="228600"/>
          </a:xfrm>
        </p:spPr>
        <p:txBody>
          <a:bodyPr/>
          <a:lstStyle>
            <a:lvl1pPr>
              <a:defRPr/>
            </a:lvl1pPr>
          </a:lstStyle>
          <a:p>
            <a:pPr>
              <a:defRPr/>
            </a:pPr>
            <a:endParaRPr lang="en-US"/>
          </a:p>
        </p:txBody>
      </p:sp>
      <p:sp>
        <p:nvSpPr>
          <p:cNvPr id="9" name="Rectangle 18"/>
          <p:cNvSpPr>
            <a:spLocks noGrp="1" noChangeArrowheads="1"/>
          </p:cNvSpPr>
          <p:nvPr>
            <p:ph type="sldNum" sz="quarter" idx="12"/>
          </p:nvPr>
        </p:nvSpPr>
        <p:spPr>
          <a:xfrm>
            <a:off x="6934200" y="6626225"/>
            <a:ext cx="2032000" cy="228600"/>
          </a:xfrm>
        </p:spPr>
        <p:txBody>
          <a:bodyPr/>
          <a:lstStyle>
            <a:lvl1pPr>
              <a:defRPr/>
            </a:lvl1pPr>
          </a:lstStyle>
          <a:p>
            <a:pPr>
              <a:defRPr/>
            </a:pPr>
            <a:fld id="{F4E1B499-938E-4841-81EB-3E6286BE85F5}" type="slidenum">
              <a:rPr lang="en-US"/>
              <a:pPr>
                <a:defRPr/>
              </a:pPr>
              <a:t>‹nr.›</a:t>
            </a:fld>
            <a:endParaRPr lang="en-US" dirty="0"/>
          </a:p>
        </p:txBody>
      </p:sp>
    </p:spTree>
    <p:extLst>
      <p:ext uri="{BB962C8B-B14F-4D97-AF65-F5344CB8AC3E}">
        <p14:creationId xmlns:p14="http://schemas.microsoft.com/office/powerpoint/2010/main" val="386306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90A42666-8D0D-4BA9-99F7-913FC192D621}" type="datetime1">
              <a:rPr lang="en-US"/>
              <a:pPr>
                <a:defRPr/>
              </a:pPr>
              <a:t>6/8/2015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C1A6F7-AC09-4802-A3A9-B90EFE4676EF}" type="slidenum">
              <a:rPr lang="en-US"/>
              <a:pPr>
                <a:defRPr/>
              </a:pPr>
              <a:t>‹nr.›</a:t>
            </a:fld>
            <a:endParaRPr lang="en-US" dirty="0"/>
          </a:p>
        </p:txBody>
      </p:sp>
    </p:spTree>
    <p:extLst>
      <p:ext uri="{BB962C8B-B14F-4D97-AF65-F5344CB8AC3E}">
        <p14:creationId xmlns:p14="http://schemas.microsoft.com/office/powerpoint/2010/main" val="253651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724650" y="838200"/>
            <a:ext cx="2190750" cy="5638800"/>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152400" y="838200"/>
            <a:ext cx="6419850" cy="5638800"/>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2984B6CD-BF3F-462B-9838-330B7708D57C}" type="datetime1">
              <a:rPr lang="en-US"/>
              <a:pPr>
                <a:defRPr/>
              </a:pPr>
              <a:t>6/8/2015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10BCEF-BF36-4FD1-8AA3-784D4F2C75F0}" type="slidenum">
              <a:rPr lang="en-US"/>
              <a:pPr>
                <a:defRPr/>
              </a:pPr>
              <a:t>‹nr.›</a:t>
            </a:fld>
            <a:endParaRPr lang="en-US" dirty="0"/>
          </a:p>
        </p:txBody>
      </p:sp>
    </p:spTree>
    <p:extLst>
      <p:ext uri="{BB962C8B-B14F-4D97-AF65-F5344CB8AC3E}">
        <p14:creationId xmlns:p14="http://schemas.microsoft.com/office/powerpoint/2010/main" val="2071563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billede og tekst">
    <p:spTree>
      <p:nvGrpSpPr>
        <p:cNvPr id="1" name=""/>
        <p:cNvGrpSpPr/>
        <p:nvPr/>
      </p:nvGrpSpPr>
      <p:grpSpPr>
        <a:xfrm>
          <a:off x="0" y="0"/>
          <a:ext cx="0" cy="0"/>
          <a:chOff x="0" y="0"/>
          <a:chExt cx="0" cy="0"/>
        </a:xfrm>
      </p:grpSpPr>
      <p:sp>
        <p:nvSpPr>
          <p:cNvPr id="2" name="Titel 1"/>
          <p:cNvSpPr>
            <a:spLocks noGrp="1"/>
          </p:cNvSpPr>
          <p:nvPr>
            <p:ph type="title"/>
          </p:nvPr>
        </p:nvSpPr>
        <p:spPr>
          <a:xfrm>
            <a:off x="152400" y="838200"/>
            <a:ext cx="8763000" cy="762000"/>
          </a:xfrm>
        </p:spPr>
        <p:txBody>
          <a:bodyPr/>
          <a:lstStyle/>
          <a:p>
            <a:r>
              <a:rPr lang="da-DK" smtClean="0"/>
              <a:t>Klik for at redigere i master</a:t>
            </a:r>
            <a:endParaRPr lang="da-DK"/>
          </a:p>
        </p:txBody>
      </p:sp>
      <p:sp>
        <p:nvSpPr>
          <p:cNvPr id="3" name="Pladsholder til multimedieklip 2"/>
          <p:cNvSpPr>
            <a:spLocks noGrp="1"/>
          </p:cNvSpPr>
          <p:nvPr>
            <p:ph type="clipArt" sz="half" idx="1"/>
          </p:nvPr>
        </p:nvSpPr>
        <p:spPr>
          <a:xfrm>
            <a:off x="152400" y="1752600"/>
            <a:ext cx="4305300" cy="4724400"/>
          </a:xfrm>
        </p:spPr>
        <p:txBody>
          <a:bodyPr/>
          <a:lstStyle/>
          <a:p>
            <a:pPr lvl="0"/>
            <a:r>
              <a:rPr lang="da-DK" noProof="0" smtClean="0"/>
              <a:t>Klik på ikonet for at tilføje et multimedieklip</a:t>
            </a:r>
            <a:endParaRPr lang="da-DK" noProof="0" dirty="0" smtClean="0"/>
          </a:p>
        </p:txBody>
      </p:sp>
      <p:sp>
        <p:nvSpPr>
          <p:cNvPr id="4" name="Pladsholder til tekst 3"/>
          <p:cNvSpPr>
            <a:spLocks noGrp="1"/>
          </p:cNvSpPr>
          <p:nvPr>
            <p:ph type="body" sz="half" idx="2"/>
          </p:nvPr>
        </p:nvSpPr>
        <p:spPr>
          <a:xfrm>
            <a:off x="4610100" y="1752600"/>
            <a:ext cx="4305300" cy="47244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10669C98-2005-42F2-B3D5-93F0398A2978}" type="datetime1">
              <a:rPr lang="en-US"/>
              <a:pPr>
                <a:defRPr/>
              </a:pPr>
              <a:t>6/8/2015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8FCE43-F3C7-4E74-9D14-F7EB25209DD6}" type="slidenum">
              <a:rPr lang="en-US"/>
              <a:pPr>
                <a:defRPr/>
              </a:pPr>
              <a:t>‹nr.›</a:t>
            </a:fld>
            <a:endParaRPr lang="en-US" dirty="0"/>
          </a:p>
        </p:txBody>
      </p:sp>
    </p:spTree>
    <p:extLst>
      <p:ext uri="{BB962C8B-B14F-4D97-AF65-F5344CB8AC3E}">
        <p14:creationId xmlns:p14="http://schemas.microsoft.com/office/powerpoint/2010/main" val="172016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fld id="{6939A045-A456-4904-8ABB-79047BD5B103}" type="datetime1">
              <a:rPr lang="en-US"/>
              <a:pPr>
                <a:defRPr/>
              </a:pPr>
              <a:t>6/8/2015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2051A3-D6F7-496E-9E91-7047DB8077B8}" type="slidenum">
              <a:rPr lang="en-US"/>
              <a:pPr>
                <a:defRPr/>
              </a:pPr>
              <a:t>‹nr.›</a:t>
            </a:fld>
            <a:endParaRPr lang="en-US" dirty="0"/>
          </a:p>
        </p:txBody>
      </p:sp>
    </p:spTree>
    <p:extLst>
      <p:ext uri="{BB962C8B-B14F-4D97-AF65-F5344CB8AC3E}">
        <p14:creationId xmlns:p14="http://schemas.microsoft.com/office/powerpoint/2010/main" val="220415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fld id="{B25D78AF-6EE1-41E9-926D-CE9D03E32A36}" type="datetime1">
              <a:rPr lang="en-US"/>
              <a:pPr>
                <a:defRPr/>
              </a:pPr>
              <a:t>6/8/2015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3D83F0-F4E6-43BB-A5A0-2189035A4CD3}" type="slidenum">
              <a:rPr lang="en-US"/>
              <a:pPr>
                <a:defRPr/>
              </a:pPr>
              <a:t>‹nr.›</a:t>
            </a:fld>
            <a:endParaRPr lang="en-US" dirty="0"/>
          </a:p>
        </p:txBody>
      </p:sp>
    </p:spTree>
    <p:extLst>
      <p:ext uri="{BB962C8B-B14F-4D97-AF65-F5344CB8AC3E}">
        <p14:creationId xmlns:p14="http://schemas.microsoft.com/office/powerpoint/2010/main" val="211880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152400" y="1752600"/>
            <a:ext cx="4305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10100" y="1752600"/>
            <a:ext cx="4305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fld id="{4E314BD7-8A23-4E4F-BE49-7B8AA409B234}" type="datetime1">
              <a:rPr lang="en-US"/>
              <a:pPr>
                <a:defRPr/>
              </a:pPr>
              <a:t>6/8/2015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4D31F-6770-4378-8A85-BC6BAD95852D}" type="slidenum">
              <a:rPr lang="en-US"/>
              <a:pPr>
                <a:defRPr/>
              </a:pPr>
              <a:t>‹nr.›</a:t>
            </a:fld>
            <a:endParaRPr lang="en-US" dirty="0"/>
          </a:p>
        </p:txBody>
      </p:sp>
    </p:spTree>
    <p:extLst>
      <p:ext uri="{BB962C8B-B14F-4D97-AF65-F5344CB8AC3E}">
        <p14:creationId xmlns:p14="http://schemas.microsoft.com/office/powerpoint/2010/main" val="405694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fld id="{B63F626D-DFFF-438B-A6A1-DA1374614776}" type="datetime1">
              <a:rPr lang="en-US"/>
              <a:pPr>
                <a:defRPr/>
              </a:pPr>
              <a:t>6/8/2015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FD12F8-136E-49B0-9FC5-902D631CE815}" type="slidenum">
              <a:rPr lang="en-US"/>
              <a:pPr>
                <a:defRPr/>
              </a:pPr>
              <a:t>‹nr.›</a:t>
            </a:fld>
            <a:endParaRPr lang="en-US" dirty="0"/>
          </a:p>
        </p:txBody>
      </p:sp>
    </p:spTree>
    <p:extLst>
      <p:ext uri="{BB962C8B-B14F-4D97-AF65-F5344CB8AC3E}">
        <p14:creationId xmlns:p14="http://schemas.microsoft.com/office/powerpoint/2010/main" val="119479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fld id="{C808EEE5-DBED-483F-824E-77E07B26D28E}" type="datetime1">
              <a:rPr lang="en-US"/>
              <a:pPr>
                <a:defRPr/>
              </a:pPr>
              <a:t>6/8/2015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FEDD58-9592-4678-ADFC-F532C0E7D45C}" type="slidenum">
              <a:rPr lang="en-US"/>
              <a:pPr>
                <a:defRPr/>
              </a:pPr>
              <a:t>‹nr.›</a:t>
            </a:fld>
            <a:endParaRPr lang="en-US" dirty="0"/>
          </a:p>
        </p:txBody>
      </p:sp>
    </p:spTree>
    <p:extLst>
      <p:ext uri="{BB962C8B-B14F-4D97-AF65-F5344CB8AC3E}">
        <p14:creationId xmlns:p14="http://schemas.microsoft.com/office/powerpoint/2010/main" val="98143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1B030EE-D980-465B-B24C-8C65DA555666}" type="datetime1">
              <a:rPr lang="en-US"/>
              <a:pPr>
                <a:defRPr/>
              </a:pPr>
              <a:t>6/8/2015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36225E-C793-46F4-8787-D22FD49C92F5}" type="slidenum">
              <a:rPr lang="en-US"/>
              <a:pPr>
                <a:defRPr/>
              </a:pPr>
              <a:t>‹nr.›</a:t>
            </a:fld>
            <a:endParaRPr lang="en-US" dirty="0"/>
          </a:p>
        </p:txBody>
      </p:sp>
    </p:spTree>
    <p:extLst>
      <p:ext uri="{BB962C8B-B14F-4D97-AF65-F5344CB8AC3E}">
        <p14:creationId xmlns:p14="http://schemas.microsoft.com/office/powerpoint/2010/main" val="308851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BB8622FE-374D-4796-807A-FBA951A7954D}" type="datetime1">
              <a:rPr lang="en-US"/>
              <a:pPr>
                <a:defRPr/>
              </a:pPr>
              <a:t>6/8/2015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5790C4-4A43-43C0-877E-A7A45C156360}" type="slidenum">
              <a:rPr lang="en-US"/>
              <a:pPr>
                <a:defRPr/>
              </a:pPr>
              <a:t>‹nr.›</a:t>
            </a:fld>
            <a:endParaRPr lang="en-US" dirty="0"/>
          </a:p>
        </p:txBody>
      </p:sp>
    </p:spTree>
    <p:extLst>
      <p:ext uri="{BB962C8B-B14F-4D97-AF65-F5344CB8AC3E}">
        <p14:creationId xmlns:p14="http://schemas.microsoft.com/office/powerpoint/2010/main" val="406603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endParaRPr lang="da-DK" noProof="0" dirty="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fld id="{A2641B7F-FC0E-4AEA-9582-9109C91F5884}" type="datetime1">
              <a:rPr lang="en-US"/>
              <a:pPr>
                <a:defRPr/>
              </a:pPr>
              <a:t>6/8/2015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47632D-376E-460D-B45A-55ACD3E01099}" type="slidenum">
              <a:rPr lang="en-US"/>
              <a:pPr>
                <a:defRPr/>
              </a:pPr>
              <a:t>‹nr.›</a:t>
            </a:fld>
            <a:endParaRPr lang="en-US" dirty="0"/>
          </a:p>
        </p:txBody>
      </p:sp>
    </p:spTree>
    <p:extLst>
      <p:ext uri="{BB962C8B-B14F-4D97-AF65-F5344CB8AC3E}">
        <p14:creationId xmlns:p14="http://schemas.microsoft.com/office/powerpoint/2010/main" val="67809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4114800"/>
            <a:ext cx="2357438"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3"/>
          <p:cNvSpPr>
            <a:spLocks noChangeArrowheads="1"/>
          </p:cNvSpPr>
          <p:nvPr/>
        </p:nvSpPr>
        <p:spPr bwMode="auto">
          <a:xfrm>
            <a:off x="0" y="6629400"/>
            <a:ext cx="9144000" cy="228600"/>
          </a:xfrm>
          <a:prstGeom prst="rect">
            <a:avLst/>
          </a:prstGeom>
          <a:solidFill>
            <a:srgbClr val="0031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da-DK"/>
          </a:p>
        </p:txBody>
      </p:sp>
      <p:sp>
        <p:nvSpPr>
          <p:cNvPr id="1028" name="Rectangle 2"/>
          <p:cNvSpPr>
            <a:spLocks noGrp="1" noChangeArrowheads="1"/>
          </p:cNvSpPr>
          <p:nvPr>
            <p:ph type="title"/>
          </p:nvPr>
        </p:nvSpPr>
        <p:spPr bwMode="auto">
          <a:xfrm>
            <a:off x="152400" y="838200"/>
            <a:ext cx="876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b" anchorCtr="0" compatLnSpc="1">
            <a:prstTxWarp prst="textNoShape">
              <a:avLst/>
            </a:prstTxWarp>
          </a:bodyPr>
          <a:lstStyle/>
          <a:p>
            <a:pPr lvl="0"/>
            <a:r>
              <a:rPr lang="da-DK" smtClean="0"/>
              <a:t>Klik for at redigere i master</a:t>
            </a:r>
            <a:endParaRPr lang="en-US" smtClean="0"/>
          </a:p>
        </p:txBody>
      </p:sp>
      <p:sp>
        <p:nvSpPr>
          <p:cNvPr id="1029" name="Rectangle 3"/>
          <p:cNvSpPr>
            <a:spLocks noGrp="1" noChangeArrowheads="1"/>
          </p:cNvSpPr>
          <p:nvPr>
            <p:ph type="body" idx="1"/>
          </p:nvPr>
        </p:nvSpPr>
        <p:spPr bwMode="auto">
          <a:xfrm>
            <a:off x="152400" y="1752600"/>
            <a:ext cx="8763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smtClean="0"/>
          </a:p>
        </p:txBody>
      </p:sp>
      <p:sp>
        <p:nvSpPr>
          <p:cNvPr id="2052" name="Rectangle 4"/>
          <p:cNvSpPr>
            <a:spLocks noGrp="1" noChangeArrowheads="1"/>
          </p:cNvSpPr>
          <p:nvPr>
            <p:ph type="dt" sz="half" idx="2"/>
          </p:nvPr>
        </p:nvSpPr>
        <p:spPr bwMode="auto">
          <a:xfrm>
            <a:off x="152400" y="6629400"/>
            <a:ext cx="1955800" cy="228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000">
                <a:solidFill>
                  <a:schemeClr val="bg1"/>
                </a:solidFill>
                <a:latin typeface="Arial" charset="0"/>
                <a:cs typeface="+mn-cs"/>
              </a:defRPr>
            </a:lvl1pPr>
          </a:lstStyle>
          <a:p>
            <a:pPr>
              <a:defRPr/>
            </a:pPr>
            <a:fld id="{E71373DF-2796-4EF8-8A6F-52C24B67F273}" type="datetime1">
              <a:rPr lang="en-US"/>
              <a:pPr>
                <a:defRPr/>
              </a:pPr>
              <a:t>6/8/2015</a:t>
            </a:fld>
            <a:endParaRPr lang="en-US" dirty="0"/>
          </a:p>
        </p:txBody>
      </p:sp>
      <p:sp>
        <p:nvSpPr>
          <p:cNvPr id="2053" name="Rectangle 5"/>
          <p:cNvSpPr>
            <a:spLocks noGrp="1" noChangeArrowheads="1"/>
          </p:cNvSpPr>
          <p:nvPr>
            <p:ph type="ftr" sz="quarter" idx="3"/>
          </p:nvPr>
        </p:nvSpPr>
        <p:spPr bwMode="auto">
          <a:xfrm>
            <a:off x="2514600" y="6629400"/>
            <a:ext cx="4038600" cy="228600"/>
          </a:xfrm>
          <a:prstGeom prst="rect">
            <a:avLst/>
          </a:prstGeom>
          <a:noFill/>
          <a:ln w="9525">
            <a:noFill/>
            <a:miter lim="800000"/>
            <a:headEnd/>
            <a:tailEnd/>
          </a:ln>
        </p:spPr>
        <p:txBody>
          <a:bodyPr vert="horz" wrap="none" lIns="91440" tIns="45720" rIns="91440" bIns="45720" numCol="1" anchor="b" anchorCtr="0" compatLnSpc="1">
            <a:prstTxWarp prst="textNoShape">
              <a:avLst/>
            </a:prstTxWarp>
          </a:bodyPr>
          <a:lstStyle>
            <a:lvl1pPr algn="ctr" eaLnBrk="0" hangingPunct="0">
              <a:spcBef>
                <a:spcPct val="50000"/>
              </a:spcBef>
              <a:defRPr sz="1000">
                <a:solidFill>
                  <a:schemeClr val="bg1"/>
                </a:solidFill>
                <a:latin typeface="Arial" charset="0"/>
                <a:cs typeface="+mn-cs"/>
              </a:defRPr>
            </a:lvl1pPr>
          </a:lstStyle>
          <a:p>
            <a:pPr>
              <a:defRPr/>
            </a:pPr>
            <a:endParaRPr lang="en-US"/>
          </a:p>
        </p:txBody>
      </p:sp>
      <p:sp>
        <p:nvSpPr>
          <p:cNvPr id="2054" name="Rectangle 6"/>
          <p:cNvSpPr>
            <a:spLocks noGrp="1" noChangeArrowheads="1"/>
          </p:cNvSpPr>
          <p:nvPr>
            <p:ph type="sldNum" sz="quarter" idx="4"/>
          </p:nvPr>
        </p:nvSpPr>
        <p:spPr bwMode="auto">
          <a:xfrm>
            <a:off x="6934200" y="6629400"/>
            <a:ext cx="2032000" cy="228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000">
                <a:solidFill>
                  <a:schemeClr val="bg1"/>
                </a:solidFill>
                <a:latin typeface="Arial" charset="0"/>
                <a:cs typeface="+mn-cs"/>
              </a:defRPr>
            </a:lvl1pPr>
          </a:lstStyle>
          <a:p>
            <a:pPr>
              <a:defRPr/>
            </a:pPr>
            <a:fld id="{40B9C4A6-C014-4AC6-84E9-82219A44A48A}" type="slidenum">
              <a:rPr lang="en-US"/>
              <a:pPr>
                <a:defRPr/>
              </a:pPr>
              <a:t>‹nr.›</a:t>
            </a:fld>
            <a:endParaRPr lang="en-US" dirty="0"/>
          </a:p>
        </p:txBody>
      </p:sp>
      <p:pic>
        <p:nvPicPr>
          <p:cNvPr id="1033" name="Picture 9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fontAlgn="base" hangingPunct="1">
        <a:spcBef>
          <a:spcPct val="0"/>
        </a:spcBef>
        <a:spcAft>
          <a:spcPct val="0"/>
        </a:spcAft>
        <a:defRPr kumimoji="1" sz="4000" b="1">
          <a:solidFill>
            <a:schemeClr val="tx2"/>
          </a:solidFill>
          <a:latin typeface="+mj-lt"/>
          <a:ea typeface="+mj-ea"/>
          <a:cs typeface="+mj-cs"/>
        </a:defRPr>
      </a:lvl1pPr>
      <a:lvl2pPr algn="l" rtl="0" eaLnBrk="1" fontAlgn="base" hangingPunct="1">
        <a:spcBef>
          <a:spcPct val="0"/>
        </a:spcBef>
        <a:spcAft>
          <a:spcPct val="0"/>
        </a:spcAft>
        <a:defRPr kumimoji="1" sz="4000" b="1">
          <a:solidFill>
            <a:schemeClr val="tx2"/>
          </a:solidFill>
          <a:latin typeface="AGaramond" pitchFamily="18" charset="0"/>
        </a:defRPr>
      </a:lvl2pPr>
      <a:lvl3pPr algn="l" rtl="0" eaLnBrk="1" fontAlgn="base" hangingPunct="1">
        <a:spcBef>
          <a:spcPct val="0"/>
        </a:spcBef>
        <a:spcAft>
          <a:spcPct val="0"/>
        </a:spcAft>
        <a:defRPr kumimoji="1" sz="4000" b="1">
          <a:solidFill>
            <a:schemeClr val="tx2"/>
          </a:solidFill>
          <a:latin typeface="AGaramond" pitchFamily="18" charset="0"/>
        </a:defRPr>
      </a:lvl3pPr>
      <a:lvl4pPr algn="l" rtl="0" eaLnBrk="1" fontAlgn="base" hangingPunct="1">
        <a:spcBef>
          <a:spcPct val="0"/>
        </a:spcBef>
        <a:spcAft>
          <a:spcPct val="0"/>
        </a:spcAft>
        <a:defRPr kumimoji="1" sz="4000" b="1">
          <a:solidFill>
            <a:schemeClr val="tx2"/>
          </a:solidFill>
          <a:latin typeface="AGaramond" pitchFamily="18" charset="0"/>
        </a:defRPr>
      </a:lvl4pPr>
      <a:lvl5pPr algn="l" rtl="0" eaLnBrk="1" fontAlgn="base" hangingPunct="1">
        <a:spcBef>
          <a:spcPct val="0"/>
        </a:spcBef>
        <a:spcAft>
          <a:spcPct val="0"/>
        </a:spcAft>
        <a:defRPr kumimoji="1" sz="4000" b="1">
          <a:solidFill>
            <a:schemeClr val="tx2"/>
          </a:solidFill>
          <a:latin typeface="AGaramond" pitchFamily="18" charset="0"/>
        </a:defRPr>
      </a:lvl5pPr>
      <a:lvl6pPr marL="457200" algn="l" rtl="0" eaLnBrk="1" fontAlgn="base" hangingPunct="1">
        <a:spcBef>
          <a:spcPct val="0"/>
        </a:spcBef>
        <a:spcAft>
          <a:spcPct val="0"/>
        </a:spcAft>
        <a:defRPr kumimoji="1" sz="4000" b="1">
          <a:solidFill>
            <a:schemeClr val="tx2"/>
          </a:solidFill>
          <a:latin typeface="AGaramond" pitchFamily="18" charset="0"/>
        </a:defRPr>
      </a:lvl6pPr>
      <a:lvl7pPr marL="914400" algn="l" rtl="0" eaLnBrk="1" fontAlgn="base" hangingPunct="1">
        <a:spcBef>
          <a:spcPct val="0"/>
        </a:spcBef>
        <a:spcAft>
          <a:spcPct val="0"/>
        </a:spcAft>
        <a:defRPr kumimoji="1" sz="4000" b="1">
          <a:solidFill>
            <a:schemeClr val="tx2"/>
          </a:solidFill>
          <a:latin typeface="AGaramond" pitchFamily="18" charset="0"/>
        </a:defRPr>
      </a:lvl7pPr>
      <a:lvl8pPr marL="1371600" algn="l" rtl="0" eaLnBrk="1" fontAlgn="base" hangingPunct="1">
        <a:spcBef>
          <a:spcPct val="0"/>
        </a:spcBef>
        <a:spcAft>
          <a:spcPct val="0"/>
        </a:spcAft>
        <a:defRPr kumimoji="1" sz="4000" b="1">
          <a:solidFill>
            <a:schemeClr val="tx2"/>
          </a:solidFill>
          <a:latin typeface="AGaramond" pitchFamily="18" charset="0"/>
        </a:defRPr>
      </a:lvl8pPr>
      <a:lvl9pPr marL="1828800" algn="l" rtl="0" eaLnBrk="1" fontAlgn="base" hangingPunct="1">
        <a:spcBef>
          <a:spcPct val="0"/>
        </a:spcBef>
        <a:spcAft>
          <a:spcPct val="0"/>
        </a:spcAft>
        <a:defRPr kumimoji="1" sz="4000" b="1">
          <a:solidFill>
            <a:schemeClr val="tx2"/>
          </a:solidFill>
          <a:latin typeface="AGaramond" pitchFamily="18" charset="0"/>
        </a:defRPr>
      </a:lvl9pPr>
    </p:titleStyle>
    <p:bodyStyle>
      <a:lvl1pPr marL="342900" indent="-342900" algn="l" rtl="0" eaLnBrk="1" fontAlgn="base" hangingPunct="1">
        <a:spcBef>
          <a:spcPct val="20000"/>
        </a:spcBef>
        <a:spcAft>
          <a:spcPct val="0"/>
        </a:spcAft>
        <a:buClr>
          <a:srgbClr val="14407D"/>
        </a:buClr>
        <a:buFont typeface="Zapf Dingbats"/>
        <a:defRPr kumimoji="1" sz="2400" b="1">
          <a:solidFill>
            <a:schemeClr val="tx1"/>
          </a:solidFill>
          <a:latin typeface="+mn-lt"/>
          <a:ea typeface="+mn-ea"/>
          <a:cs typeface="+mn-cs"/>
        </a:defRPr>
      </a:lvl1pPr>
      <a:lvl2pPr marL="766763" indent="-292100" algn="l" rtl="0" eaLnBrk="1" fontAlgn="base" hangingPunct="1">
        <a:spcBef>
          <a:spcPct val="20000"/>
        </a:spcBef>
        <a:spcAft>
          <a:spcPct val="0"/>
        </a:spcAft>
        <a:buClr>
          <a:srgbClr val="DB0505"/>
        </a:buClr>
        <a:buSzPct val="80000"/>
        <a:buFont typeface="Monotype Sorts"/>
        <a:buChar char="n"/>
        <a:defRPr kumimoji="1" sz="2400">
          <a:solidFill>
            <a:schemeClr val="tx1"/>
          </a:solidFill>
          <a:latin typeface="+mn-lt"/>
        </a:defRPr>
      </a:lvl2pPr>
      <a:lvl3pPr marL="1050925" indent="1588" algn="l" rtl="0" eaLnBrk="1" fontAlgn="base" hangingPunct="1">
        <a:lnSpc>
          <a:spcPct val="110000"/>
        </a:lnSpc>
        <a:spcBef>
          <a:spcPct val="20000"/>
        </a:spcBef>
        <a:spcAft>
          <a:spcPct val="0"/>
        </a:spcAft>
        <a:buClr>
          <a:srgbClr val="14407D"/>
        </a:buClr>
        <a:buSzPct val="80000"/>
        <a:buFont typeface="Monotype Sorts"/>
        <a:defRPr kumimoji="1">
          <a:solidFill>
            <a:schemeClr val="tx1"/>
          </a:solidFill>
          <a:latin typeface="+mn-lt"/>
        </a:defRPr>
      </a:lvl3pPr>
      <a:lvl4pPr marL="1616075" indent="-188913" algn="l" rtl="0" eaLnBrk="1" fontAlgn="base" hangingPunct="1">
        <a:lnSpc>
          <a:spcPct val="110000"/>
        </a:lnSpc>
        <a:spcBef>
          <a:spcPct val="20000"/>
        </a:spcBef>
        <a:spcAft>
          <a:spcPct val="0"/>
        </a:spcAft>
        <a:buClr>
          <a:srgbClr val="DB0505"/>
        </a:buClr>
        <a:buSzPct val="80000"/>
        <a:buFont typeface="Monotype Sorts"/>
        <a:buChar char="n"/>
        <a:defRPr kumimoji="1" sz="1400">
          <a:solidFill>
            <a:schemeClr val="tx1"/>
          </a:solidFill>
          <a:latin typeface="+mn-lt"/>
        </a:defRPr>
      </a:lvl4pPr>
      <a:lvl5pPr marL="1909763" indent="-80963" algn="l" rtl="0" eaLnBrk="1" fontAlgn="base" hangingPunct="1">
        <a:lnSpc>
          <a:spcPct val="110000"/>
        </a:lnSpc>
        <a:spcBef>
          <a:spcPct val="20000"/>
        </a:spcBef>
        <a:spcAft>
          <a:spcPct val="0"/>
        </a:spcAft>
        <a:buClr>
          <a:srgbClr val="14407D"/>
        </a:buClr>
        <a:buSzPct val="80000"/>
        <a:buFont typeface="Monotype Sorts"/>
        <a:defRPr kumimoji="1" sz="1400">
          <a:solidFill>
            <a:schemeClr val="tx1"/>
          </a:solidFill>
          <a:latin typeface="+mn-lt"/>
        </a:defRPr>
      </a:lvl5pPr>
      <a:lvl6pPr marL="2366963" algn="l" rtl="0" eaLnBrk="1" fontAlgn="base" hangingPunct="1">
        <a:lnSpc>
          <a:spcPct val="110000"/>
        </a:lnSpc>
        <a:spcBef>
          <a:spcPct val="20000"/>
        </a:spcBef>
        <a:spcAft>
          <a:spcPct val="0"/>
        </a:spcAft>
        <a:buClr>
          <a:srgbClr val="14407D"/>
        </a:buClr>
        <a:buSzPct val="80000"/>
        <a:buFont typeface="Monotype Sorts" pitchFamily="2" charset="2"/>
        <a:defRPr kumimoji="1" sz="1400">
          <a:solidFill>
            <a:schemeClr val="tx1"/>
          </a:solidFill>
          <a:latin typeface="+mn-lt"/>
        </a:defRPr>
      </a:lvl6pPr>
      <a:lvl7pPr marL="2824163" algn="l" rtl="0" eaLnBrk="1" fontAlgn="base" hangingPunct="1">
        <a:lnSpc>
          <a:spcPct val="110000"/>
        </a:lnSpc>
        <a:spcBef>
          <a:spcPct val="20000"/>
        </a:spcBef>
        <a:spcAft>
          <a:spcPct val="0"/>
        </a:spcAft>
        <a:buClr>
          <a:srgbClr val="14407D"/>
        </a:buClr>
        <a:buSzPct val="80000"/>
        <a:buFont typeface="Monotype Sorts" pitchFamily="2" charset="2"/>
        <a:defRPr kumimoji="1" sz="1400">
          <a:solidFill>
            <a:schemeClr val="tx1"/>
          </a:solidFill>
          <a:latin typeface="+mn-lt"/>
        </a:defRPr>
      </a:lvl7pPr>
      <a:lvl8pPr marL="3281363" algn="l" rtl="0" eaLnBrk="1" fontAlgn="base" hangingPunct="1">
        <a:lnSpc>
          <a:spcPct val="110000"/>
        </a:lnSpc>
        <a:spcBef>
          <a:spcPct val="20000"/>
        </a:spcBef>
        <a:spcAft>
          <a:spcPct val="0"/>
        </a:spcAft>
        <a:buClr>
          <a:srgbClr val="14407D"/>
        </a:buClr>
        <a:buSzPct val="80000"/>
        <a:buFont typeface="Monotype Sorts" pitchFamily="2" charset="2"/>
        <a:defRPr kumimoji="1" sz="1400">
          <a:solidFill>
            <a:schemeClr val="tx1"/>
          </a:solidFill>
          <a:latin typeface="+mn-lt"/>
        </a:defRPr>
      </a:lvl8pPr>
      <a:lvl9pPr marL="3738563" algn="l" rtl="0" eaLnBrk="1" fontAlgn="base" hangingPunct="1">
        <a:lnSpc>
          <a:spcPct val="110000"/>
        </a:lnSpc>
        <a:spcBef>
          <a:spcPct val="20000"/>
        </a:spcBef>
        <a:spcAft>
          <a:spcPct val="0"/>
        </a:spcAft>
        <a:buClr>
          <a:srgbClr val="14407D"/>
        </a:buClr>
        <a:buSzPct val="80000"/>
        <a:buFont typeface="Monotype Sorts" pitchFamily="2" charset="2"/>
        <a:defRPr kumimoji="1"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akademiskboghandel.dk/index.php?id=25&amp;no_cache=1&amp;user_abf_varenummer=8741230981"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akademiskboghandel.dk/index.php?id=25&amp;no_cache=1&amp;user_abf_varenummer=8741230213" TargetMode="Externa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videnskab.dk/kort-nyt/forskere-passiv-rygning-giver-ikke-kraef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jansyluvzu.files.wordpress.com/2012/10/choices1.jp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https://jansyluvzu.files.wordpress.com/2012/10/choices1.jpg?w=741&amp;h=900" TargetMode="External"/><Relationship Id="rId4" Type="http://schemas.openxmlformats.org/officeDocument/2006/relationships/image" Target="../media/image16.jpeg"/></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https://jansyluvzu.files.wordpress.com/2012/10/choices2.jp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Zy_UzSm0NnY&amp;p=86C5A7DB5665F490&amp;playnext=1&amp;index=1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Undertitel 1"/>
          <p:cNvSpPr>
            <a:spLocks noGrp="1"/>
          </p:cNvSpPr>
          <p:nvPr>
            <p:ph type="subTitle" idx="1"/>
          </p:nvPr>
        </p:nvSpPr>
        <p:spPr/>
        <p:txBody>
          <a:bodyPr/>
          <a:lstStyle/>
          <a:p>
            <a:r>
              <a:rPr lang="da-DK" sz="1200" smtClean="0"/>
              <a:t/>
            </a:r>
            <a:br>
              <a:rPr lang="da-DK" sz="1200" smtClean="0"/>
            </a:br>
            <a:endParaRPr lang="da-DK" sz="1200" smtClean="0"/>
          </a:p>
          <a:p>
            <a:r>
              <a:rPr lang="da-DK" sz="1200" smtClean="0"/>
              <a:t/>
            </a:r>
            <a:br>
              <a:rPr lang="da-DK" sz="1200" smtClean="0"/>
            </a:br>
            <a:r>
              <a:rPr lang="en-US" sz="1200" smtClean="0"/>
              <a:t> </a:t>
            </a:r>
            <a:r>
              <a:rPr lang="da-DK" sz="1200" smtClean="0"/>
              <a:t/>
            </a:r>
            <a:br>
              <a:rPr lang="da-DK" sz="1200" smtClean="0"/>
            </a:br>
            <a:endParaRPr lang="da-DK" sz="1200" smtClean="0"/>
          </a:p>
        </p:txBody>
      </p:sp>
      <p:sp>
        <p:nvSpPr>
          <p:cNvPr id="3075" name="Titel 2"/>
          <p:cNvSpPr>
            <a:spLocks noGrp="1"/>
          </p:cNvSpPr>
          <p:nvPr>
            <p:ph type="ctrTitle" sz="quarter"/>
          </p:nvPr>
        </p:nvSpPr>
        <p:spPr>
          <a:xfrm>
            <a:off x="152400" y="1196975"/>
            <a:ext cx="8686800" cy="4679950"/>
          </a:xfrm>
        </p:spPr>
        <p:txBody>
          <a:bodyPr/>
          <a:lstStyle/>
          <a:p>
            <a:r>
              <a:rPr lang="da-DK" sz="5400" dirty="0" smtClean="0"/>
              <a:t/>
            </a:r>
            <a:br>
              <a:rPr lang="da-DK" sz="5400" dirty="0" smtClean="0"/>
            </a:br>
            <a:r>
              <a:rPr lang="da-DK" sz="5400" dirty="0" smtClean="0"/>
              <a:t>               </a:t>
            </a:r>
            <a:r>
              <a:rPr lang="da-DK" sz="3200" dirty="0" smtClean="0"/>
              <a:t>Anthony </a:t>
            </a:r>
            <a:br>
              <a:rPr lang="da-DK" sz="3200" dirty="0" smtClean="0"/>
            </a:br>
            <a:r>
              <a:rPr lang="da-DK" sz="3200" dirty="0" smtClean="0"/>
              <a:t>                        Giddens</a:t>
            </a:r>
            <a:br>
              <a:rPr lang="da-DK" sz="3200" dirty="0" smtClean="0"/>
            </a:br>
            <a:r>
              <a:rPr lang="da-DK" sz="3200" dirty="0"/>
              <a:t/>
            </a:r>
            <a:br>
              <a:rPr lang="da-DK" sz="3200" dirty="0"/>
            </a:br>
            <a:r>
              <a:rPr lang="da-DK" sz="3200" dirty="0" smtClean="0"/>
              <a:t>                               Folkeuniversitetet</a:t>
            </a:r>
            <a:br>
              <a:rPr lang="da-DK" sz="3200" dirty="0" smtClean="0"/>
            </a:br>
            <a:r>
              <a:rPr lang="da-DK" sz="3200" dirty="0" smtClean="0"/>
              <a:t>                             8 juni.</a:t>
            </a:r>
            <a:br>
              <a:rPr lang="da-DK" sz="3200" dirty="0" smtClean="0"/>
            </a:br>
            <a:r>
              <a:rPr lang="da-DK" sz="1800" dirty="0" smtClean="0"/>
              <a:t>                                  V. Martin Lindhardt</a:t>
            </a:r>
            <a:br>
              <a:rPr lang="da-DK" sz="1800" dirty="0" smtClean="0"/>
            </a:br>
            <a:r>
              <a:rPr lang="da-DK" sz="3200" dirty="0" smtClean="0"/>
              <a:t/>
            </a:r>
            <a:br>
              <a:rPr lang="da-DK" sz="3200" dirty="0" smtClean="0"/>
            </a:br>
            <a:r>
              <a:rPr lang="da-DK" sz="5400" dirty="0" smtClean="0"/>
              <a:t>                             </a:t>
            </a:r>
            <a:r>
              <a:rPr lang="da-DK" sz="2000" dirty="0" smtClean="0"/>
              <a:t/>
            </a:r>
            <a:br>
              <a:rPr lang="da-DK" sz="2000" dirty="0" smtClean="0"/>
            </a:br>
            <a:endParaRPr lang="da-DK" sz="2000" dirty="0" smtClean="0"/>
          </a:p>
        </p:txBody>
      </p:sp>
      <p:pic>
        <p:nvPicPr>
          <p:cNvPr id="5" name="Picture 5" descr="Kaspersen,%20Lars%20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8"/>
            <a:ext cx="33464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180528" y="836712"/>
            <a:ext cx="8763000" cy="762000"/>
          </a:xfrm>
        </p:spPr>
        <p:txBody>
          <a:bodyPr/>
          <a:lstStyle/>
          <a:p>
            <a:pPr algn="ctr"/>
            <a:r>
              <a:rPr lang="da-DK" smtClean="0"/>
              <a:t>Strukturationsteorien</a:t>
            </a:r>
          </a:p>
        </p:txBody>
      </p:sp>
      <p:sp>
        <p:nvSpPr>
          <p:cNvPr id="9219" name="Pladsholder til indhold 2"/>
          <p:cNvSpPr>
            <a:spLocks noGrp="1"/>
          </p:cNvSpPr>
          <p:nvPr>
            <p:ph idx="1"/>
          </p:nvPr>
        </p:nvSpPr>
        <p:spPr/>
        <p:txBody>
          <a:bodyPr/>
          <a:lstStyle/>
          <a:p>
            <a:r>
              <a:rPr lang="da-DK" altLang="da-DK" dirty="0"/>
              <a:t>Konflikten mellem individ og samfund betegner Giddens som dualismen mellem: </a:t>
            </a:r>
          </a:p>
          <a:p>
            <a:endParaRPr lang="da-DK" altLang="da-DK" dirty="0"/>
          </a:p>
          <a:p>
            <a:r>
              <a:rPr lang="da-DK" altLang="da-DK" dirty="0"/>
              <a:t>               </a:t>
            </a:r>
            <a:r>
              <a:rPr lang="da-DK" altLang="da-DK" sz="2800" dirty="0"/>
              <a:t>Aktør  </a:t>
            </a:r>
            <a:r>
              <a:rPr lang="da-DK" altLang="da-DK" sz="2800" dirty="0">
                <a:sym typeface="Wingdings" pitchFamily="2" charset="2"/>
              </a:rPr>
              <a:t></a:t>
            </a:r>
            <a:r>
              <a:rPr lang="da-DK" altLang="da-DK" sz="2800" dirty="0"/>
              <a:t>  Struktur</a:t>
            </a:r>
          </a:p>
          <a:p>
            <a:endParaRPr lang="da-DK" altLang="da-DK" sz="2800" dirty="0"/>
          </a:p>
          <a:p>
            <a:r>
              <a:rPr lang="da-DK" altLang="da-DK" dirty="0"/>
              <a:t>Denne modsætning skal overskrides, hvis sociologien skal kunne begribe det moderne samfunds </a:t>
            </a:r>
            <a:r>
              <a:rPr lang="da-DK" altLang="da-DK" dirty="0" smtClean="0"/>
              <a:t>kompleksitet</a:t>
            </a:r>
          </a:p>
          <a:p>
            <a:r>
              <a:rPr lang="da-DK" dirty="0" err="1" smtClean="0"/>
              <a:t>Strukturation</a:t>
            </a:r>
            <a:r>
              <a:rPr lang="da-DK" dirty="0" smtClean="0"/>
              <a:t> er en sammenpresning af to ord, struktur og aktion (handling) i et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Agens (</a:t>
            </a:r>
            <a:r>
              <a:rPr lang="da-DK" dirty="0" err="1" smtClean="0"/>
              <a:t>agency</a:t>
            </a:r>
            <a:r>
              <a:rPr lang="da-DK" dirty="0" smtClean="0"/>
              <a:t>)</a:t>
            </a:r>
            <a:endParaRPr lang="da-DK" dirty="0"/>
          </a:p>
        </p:txBody>
      </p:sp>
      <p:sp>
        <p:nvSpPr>
          <p:cNvPr id="3" name="Pladsholder til indhold 2"/>
          <p:cNvSpPr>
            <a:spLocks noGrp="1"/>
          </p:cNvSpPr>
          <p:nvPr>
            <p:ph idx="1"/>
          </p:nvPr>
        </p:nvSpPr>
        <p:spPr/>
        <p:txBody>
          <a:bodyPr/>
          <a:lstStyle/>
          <a:p>
            <a:r>
              <a:rPr lang="da-DK" altLang="da-DK" i="1" dirty="0" smtClean="0"/>
              <a:t>The </a:t>
            </a:r>
            <a:r>
              <a:rPr lang="da-DK" altLang="da-DK" i="1" dirty="0" err="1" smtClean="0"/>
              <a:t>Constitution</a:t>
            </a:r>
            <a:r>
              <a:rPr lang="da-DK" altLang="da-DK" i="1" dirty="0" smtClean="0"/>
              <a:t> of Society</a:t>
            </a:r>
            <a:r>
              <a:rPr lang="da-DK" altLang="da-DK" dirty="0" smtClean="0"/>
              <a:t> (1984):</a:t>
            </a:r>
          </a:p>
          <a:p>
            <a:endParaRPr lang="da-DK" altLang="da-DK" dirty="0" smtClean="0"/>
          </a:p>
          <a:p>
            <a:r>
              <a:rPr lang="da-DK" altLang="da-DK" dirty="0" smtClean="0"/>
              <a:t> Mennesker besidder agens (</a:t>
            </a:r>
            <a:r>
              <a:rPr lang="da-DK" altLang="da-DK" dirty="0" err="1" smtClean="0"/>
              <a:t>agency</a:t>
            </a:r>
            <a:r>
              <a:rPr lang="da-DK" altLang="da-DK" dirty="0" smtClean="0"/>
              <a:t>). Det refererer ikke til deres intentioner, men til kyndigheder, til menneskers evne til at ”do </a:t>
            </a:r>
            <a:r>
              <a:rPr lang="da-DK" altLang="da-DK" dirty="0" err="1" smtClean="0"/>
              <a:t>things</a:t>
            </a:r>
            <a:r>
              <a:rPr lang="da-DK" altLang="da-DK" dirty="0" smtClean="0"/>
              <a:t> in the </a:t>
            </a:r>
            <a:r>
              <a:rPr lang="da-DK" altLang="da-DK" dirty="0" err="1" smtClean="0"/>
              <a:t>first</a:t>
            </a:r>
            <a:r>
              <a:rPr lang="da-DK" altLang="da-DK" dirty="0" smtClean="0"/>
              <a:t> </a:t>
            </a:r>
            <a:r>
              <a:rPr lang="da-DK" altLang="da-DK" dirty="0" err="1" smtClean="0"/>
              <a:t>place</a:t>
            </a:r>
            <a:r>
              <a:rPr lang="da-DK" altLang="da-DK" dirty="0" smtClean="0"/>
              <a:t>”. </a:t>
            </a:r>
          </a:p>
          <a:p>
            <a:endParaRPr lang="da-DK" altLang="da-DK" dirty="0"/>
          </a:p>
          <a:p>
            <a:endParaRPr lang="da-DK" dirty="0"/>
          </a:p>
        </p:txBody>
      </p:sp>
    </p:spTree>
    <p:extLst>
      <p:ext uri="{BB962C8B-B14F-4D97-AF65-F5344CB8AC3E}">
        <p14:creationId xmlns:p14="http://schemas.microsoft.com/office/powerpoint/2010/main" val="2464558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altLang="da-DK" dirty="0"/>
              <a:t>Struktur-dualitet: MEDIERENDE BEGREB</a:t>
            </a:r>
          </a:p>
          <a:p>
            <a:pPr>
              <a:buFontTx/>
              <a:buChar char="•"/>
            </a:pPr>
            <a:r>
              <a:rPr lang="da-DK" altLang="da-DK" dirty="0"/>
              <a:t>Struktur er midlet til </a:t>
            </a:r>
            <a:r>
              <a:rPr lang="da-DK" altLang="da-DK" i="1" u="sng" dirty="0"/>
              <a:t>og</a:t>
            </a:r>
            <a:r>
              <a:rPr lang="da-DK" altLang="da-DK" dirty="0"/>
              <a:t> resultatet af aktørernes handlinger;</a:t>
            </a:r>
          </a:p>
          <a:p>
            <a:pPr>
              <a:buFontTx/>
              <a:buChar char="•"/>
            </a:pPr>
            <a:r>
              <a:rPr lang="da-DK" altLang="da-DK" dirty="0"/>
              <a:t>Vi producerer </a:t>
            </a:r>
            <a:r>
              <a:rPr lang="da-DK" altLang="da-DK" i="1" u="sng" dirty="0"/>
              <a:t>og </a:t>
            </a:r>
            <a:r>
              <a:rPr lang="da-DK" altLang="da-DK" dirty="0"/>
              <a:t>reproducerer struktur;</a:t>
            </a:r>
          </a:p>
          <a:p>
            <a:pPr>
              <a:buFontTx/>
              <a:buChar char="•"/>
            </a:pPr>
            <a:r>
              <a:rPr lang="da-DK" altLang="da-DK" dirty="0"/>
              <a:t>Samfundet skabes til stadighed i en fortløbende struktureringsproces.</a:t>
            </a:r>
          </a:p>
          <a:p>
            <a:pPr>
              <a:buFontTx/>
              <a:buChar char="•"/>
            </a:pPr>
            <a:endParaRPr lang="da-DK" altLang="da-DK" dirty="0"/>
          </a:p>
          <a:p>
            <a:pPr>
              <a:buFontTx/>
              <a:buChar char="•"/>
            </a:pPr>
            <a:r>
              <a:rPr lang="da-DK" altLang="da-DK" dirty="0" smtClean="0"/>
              <a:t>Struktur </a:t>
            </a:r>
            <a:r>
              <a:rPr lang="da-DK" altLang="da-DK" dirty="0"/>
              <a:t>er impliceret i handling, der reproducerer og medierer struktur</a:t>
            </a:r>
          </a:p>
          <a:p>
            <a:endParaRPr lang="da-DK" dirty="0"/>
          </a:p>
        </p:txBody>
      </p:sp>
    </p:spTree>
    <p:extLst>
      <p:ext uri="{BB962C8B-B14F-4D97-AF65-F5344CB8AC3E}">
        <p14:creationId xmlns:p14="http://schemas.microsoft.com/office/powerpoint/2010/main" val="651024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Men hvad er så struktur????</a:t>
            </a:r>
            <a:endParaRPr lang="da-DK" dirty="0"/>
          </a:p>
        </p:txBody>
      </p:sp>
      <p:sp>
        <p:nvSpPr>
          <p:cNvPr id="3" name="Pladsholder til indhold 2"/>
          <p:cNvSpPr>
            <a:spLocks noGrp="1"/>
          </p:cNvSpPr>
          <p:nvPr>
            <p:ph idx="1"/>
          </p:nvPr>
        </p:nvSpPr>
        <p:spPr/>
        <p:txBody>
          <a:bodyPr/>
          <a:lstStyle/>
          <a:p>
            <a:r>
              <a:rPr lang="da-DK" altLang="da-DK" dirty="0"/>
              <a:t>Struktur er regler og </a:t>
            </a:r>
            <a:r>
              <a:rPr lang="da-DK" altLang="da-DK" dirty="0" smtClean="0"/>
              <a:t>ressourcer</a:t>
            </a:r>
            <a:r>
              <a:rPr lang="da-DK" altLang="da-DK" dirty="0"/>
              <a:t>, vi trækker på i vores daglige handlinger og </a:t>
            </a:r>
            <a:r>
              <a:rPr lang="da-DK" altLang="da-DK" dirty="0" err="1"/>
              <a:t>samhandlinger</a:t>
            </a:r>
            <a:r>
              <a:rPr lang="da-DK" altLang="da-DK" dirty="0"/>
              <a:t>. </a:t>
            </a:r>
          </a:p>
          <a:p>
            <a:endParaRPr lang="da-DK" altLang="da-DK" dirty="0"/>
          </a:p>
          <a:p>
            <a:r>
              <a:rPr lang="da-DK" altLang="da-DK" dirty="0"/>
              <a:t>Struktur kan sammenlignes med sprog</a:t>
            </a:r>
          </a:p>
          <a:p>
            <a:r>
              <a:rPr lang="da-DK" altLang="da-DK" dirty="0"/>
              <a:t>For at udtale os forståeligt skal vi beherske et sprog, herunder grammatiske regler.  Sproget begrænser hvad vi kan sige men er også vores mulighedsbetingelse for kompetent lingvistisk handling. </a:t>
            </a:r>
          </a:p>
          <a:p>
            <a:r>
              <a:rPr lang="da-DK" dirty="0"/>
              <a:t>  </a:t>
            </a:r>
            <a:r>
              <a:rPr lang="da-DK" dirty="0" smtClean="0"/>
              <a:t>På samme måde som vi trækker på sproglige ressourcer (viden om hvordan man konstruerer sætninger) når vi taler, så trækker vi i hverdagen på viden om hvordan man begår sig i diverse situationer. </a:t>
            </a:r>
            <a:endParaRPr lang="da-DK" dirty="0"/>
          </a:p>
        </p:txBody>
      </p:sp>
    </p:spTree>
    <p:extLst>
      <p:ext uri="{BB962C8B-B14F-4D97-AF65-F5344CB8AC3E}">
        <p14:creationId xmlns:p14="http://schemas.microsoft.com/office/powerpoint/2010/main" val="152360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altLang="da-DK" dirty="0"/>
              <a:t>Regler består af</a:t>
            </a:r>
          </a:p>
          <a:p>
            <a:endParaRPr lang="da-DK" altLang="da-DK" dirty="0"/>
          </a:p>
          <a:p>
            <a:pPr>
              <a:buFontTx/>
              <a:buAutoNum type="arabicParenR"/>
            </a:pPr>
            <a:r>
              <a:rPr lang="da-DK" dirty="0" err="1" smtClean="0"/>
              <a:t>Generaliserbare</a:t>
            </a:r>
            <a:r>
              <a:rPr lang="da-DK" dirty="0" smtClean="0"/>
              <a:t> </a:t>
            </a:r>
            <a:r>
              <a:rPr lang="da-DK" dirty="0"/>
              <a:t>procedurer, der foreskriver hvordan man skal gå frem i  en situation (f.eks. en samtale). Regler har en generel karakter (det vil sige at samtale regler kan anvendes i samtaler med mange forskellige personer). </a:t>
            </a:r>
          </a:p>
          <a:p>
            <a:pPr>
              <a:buFontTx/>
              <a:buAutoNum type="arabicParenR"/>
            </a:pPr>
            <a:r>
              <a:rPr lang="da-DK" altLang="da-DK" dirty="0" smtClean="0"/>
              <a:t>Fortolkningsskemaer. Evne til at fortolke hverdagens indtryk.</a:t>
            </a:r>
            <a:endParaRPr lang="da-DK" altLang="da-DK" dirty="0"/>
          </a:p>
          <a:p>
            <a:pPr>
              <a:buFontTx/>
              <a:buAutoNum type="arabicParenR"/>
            </a:pPr>
            <a:r>
              <a:rPr lang="da-DK" altLang="da-DK" dirty="0"/>
              <a:t>sociale normer for korrekt opførsel </a:t>
            </a:r>
          </a:p>
          <a:p>
            <a:pPr>
              <a:buFontTx/>
              <a:buAutoNum type="arabicParenR"/>
            </a:pPr>
            <a:endParaRPr lang="da-DK" altLang="da-DK" dirty="0"/>
          </a:p>
          <a:p>
            <a:r>
              <a:rPr lang="da-DK" altLang="da-DK" dirty="0"/>
              <a:t> </a:t>
            </a:r>
            <a:endParaRPr lang="da-DK" dirty="0"/>
          </a:p>
        </p:txBody>
      </p:sp>
    </p:spTree>
    <p:extLst>
      <p:ext uri="{BB962C8B-B14F-4D97-AF65-F5344CB8AC3E}">
        <p14:creationId xmlns:p14="http://schemas.microsoft.com/office/powerpoint/2010/main" val="79250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altLang="da-DK" dirty="0"/>
              <a:t>Ressourcer, her skelnes mellem de</a:t>
            </a:r>
          </a:p>
          <a:p>
            <a:r>
              <a:rPr lang="da-DK" altLang="da-DK" dirty="0"/>
              <a:t>a) autoritative (magt over mennesker)</a:t>
            </a:r>
          </a:p>
          <a:p>
            <a:r>
              <a:rPr lang="da-DK" altLang="da-DK" dirty="0"/>
              <a:t>b) </a:t>
            </a:r>
            <a:r>
              <a:rPr lang="da-DK" altLang="da-DK" dirty="0" err="1"/>
              <a:t>allokative</a:t>
            </a:r>
            <a:r>
              <a:rPr lang="da-DK" altLang="da-DK" dirty="0"/>
              <a:t> (magt over ting)</a:t>
            </a:r>
          </a:p>
          <a:p>
            <a:endParaRPr lang="da-DK" dirty="0"/>
          </a:p>
        </p:txBody>
      </p:sp>
    </p:spTree>
    <p:extLst>
      <p:ext uri="{BB962C8B-B14F-4D97-AF65-F5344CB8AC3E}">
        <p14:creationId xmlns:p14="http://schemas.microsoft.com/office/powerpoint/2010/main" val="2169259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a:t> Giddens siger endvidere, at struktur kun eksisterer i sin anvendelse (</a:t>
            </a:r>
            <a:r>
              <a:rPr lang="da-DK" i="1" dirty="0" err="1"/>
              <a:t>instantiation</a:t>
            </a:r>
            <a:r>
              <a:rPr lang="da-DK" i="1" dirty="0"/>
              <a:t> </a:t>
            </a:r>
            <a:r>
              <a:rPr lang="da-DK" dirty="0"/>
              <a:t>taler han om - </a:t>
            </a:r>
            <a:r>
              <a:rPr lang="da-DK" i="1" dirty="0" err="1"/>
              <a:t>instant</a:t>
            </a:r>
            <a:r>
              <a:rPr lang="da-DK" dirty="0"/>
              <a:t> = øjeblik), hvor den også reproduceres og undertiden kan ændres. Eksempelvis eksisterer sproglige strukturer i og med at vi rent faktisk bruger dem til at tale og skrive. Strukturer ligger i vores praktiske færdigheder og i </a:t>
            </a:r>
            <a:r>
              <a:rPr lang="da-DK" i="1" dirty="0"/>
              <a:t>hukommelsesspor</a:t>
            </a:r>
            <a:r>
              <a:rPr lang="da-DK" dirty="0"/>
              <a:t>. Vores køkulturkompetence eksisterer i sin anvendelse, når vi rent faktisk stiller os i en kø. </a:t>
            </a:r>
          </a:p>
          <a:p>
            <a:endParaRPr lang="da-DK" dirty="0"/>
          </a:p>
        </p:txBody>
      </p:sp>
    </p:spTree>
    <p:extLst>
      <p:ext uri="{BB962C8B-B14F-4D97-AF65-F5344CB8AC3E}">
        <p14:creationId xmlns:p14="http://schemas.microsoft.com/office/powerpoint/2010/main" val="2315435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algn="ctr"/>
            <a:r>
              <a:rPr lang="da-DK" smtClean="0"/>
              <a:t>Eksempel - bus</a:t>
            </a:r>
          </a:p>
        </p:txBody>
      </p:sp>
      <p:sp>
        <p:nvSpPr>
          <p:cNvPr id="10243" name="Pladsholder til indhold 2"/>
          <p:cNvSpPr>
            <a:spLocks noGrp="1"/>
          </p:cNvSpPr>
          <p:nvPr>
            <p:ph idx="1"/>
          </p:nvPr>
        </p:nvSpPr>
        <p:spPr/>
        <p:txBody>
          <a:bodyPr/>
          <a:lstStyle/>
          <a:p>
            <a:pPr algn="ctr"/>
            <a:r>
              <a:rPr lang="da-DK" sz="2800" smtClean="0"/>
              <a:t>” </a:t>
            </a:r>
            <a:r>
              <a:rPr lang="da-DK" smtClean="0"/>
              <a:t>Når jeg tager bussem fra Esbjerg til Ribe, producerer og reproducerer jeg en struktur, det offentlige bussystem (= som er forbundet med en række regler og rutiner)….således skal jeg indløse en billet, være opmærksom på afgangstider, ikke ryge i bussen osv.</a:t>
            </a:r>
          </a:p>
          <a:p>
            <a:pPr algn="ctr"/>
            <a:endParaRPr lang="da-DK" smtClean="0"/>
          </a:p>
          <a:p>
            <a:pPr algn="ctr"/>
            <a:r>
              <a:rPr lang="da-DK" smtClean="0"/>
              <a:t>Når jeg tager bussen benytter jeg mig af en allerede eksisterende struktur, men samtidig skaber jeg disse strukturer, i samme øjeblik jeg stiger ind i bussen. Således skabes samfundet til stadighed i en fortløbende </a:t>
            </a:r>
            <a:r>
              <a:rPr lang="da-DK" i="1" smtClean="0"/>
              <a:t>struktureringsproces (Kaspersen 2001:433)</a:t>
            </a:r>
            <a:endParaRPr lang="da-DK"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rgbClr val="FF0000"/>
                </a:solidFill>
              </a:rPr>
              <a:t>S</a:t>
            </a:r>
            <a:r>
              <a:rPr lang="da-DK" sz="4400" dirty="0">
                <a:solidFill>
                  <a:srgbClr val="FF0000"/>
                </a:solidFill>
              </a:rPr>
              <a:t>amfundsmæssi</a:t>
            </a:r>
            <a:r>
              <a:rPr lang="da-DK" dirty="0">
                <a:solidFill>
                  <a:srgbClr val="FF0000"/>
                </a:solidFill>
              </a:rPr>
              <a:t>ge institutioner</a:t>
            </a:r>
            <a:endParaRPr lang="da-DK" dirty="0"/>
          </a:p>
        </p:txBody>
      </p:sp>
      <p:sp>
        <p:nvSpPr>
          <p:cNvPr id="3" name="Pladsholder til indhold 2"/>
          <p:cNvSpPr>
            <a:spLocks noGrp="1"/>
          </p:cNvSpPr>
          <p:nvPr>
            <p:ph idx="1"/>
          </p:nvPr>
        </p:nvSpPr>
        <p:spPr/>
        <p:txBody>
          <a:bodyPr/>
          <a:lstStyle/>
          <a:p>
            <a:r>
              <a:rPr lang="da-DK" altLang="da-DK" dirty="0" smtClean="0"/>
              <a:t>Praksisser </a:t>
            </a:r>
            <a:r>
              <a:rPr lang="da-DK" altLang="da-DK" dirty="0"/>
              <a:t>der er meget rodfæstede i tid og rum</a:t>
            </a:r>
          </a:p>
          <a:p>
            <a:r>
              <a:rPr lang="da-DK" dirty="0" smtClean="0"/>
              <a:t>Institutioner betegner </a:t>
            </a:r>
            <a:r>
              <a:rPr lang="da-DK" dirty="0"/>
              <a:t>for sociale strukturer eller mekanismer til styring og/eller regulering af flere individers samarbejde på en måde, der regulerer flere personers adfærd eller optræden i forhold til </a:t>
            </a:r>
            <a:r>
              <a:rPr lang="da-DK" dirty="0" smtClean="0"/>
              <a:t>hinanden</a:t>
            </a:r>
          </a:p>
          <a:p>
            <a:endParaRPr lang="da-DK" dirty="0"/>
          </a:p>
          <a:p>
            <a:r>
              <a:rPr lang="da-DK" dirty="0" smtClean="0"/>
              <a:t>Eksempel på en institution??</a:t>
            </a:r>
            <a:br>
              <a:rPr lang="da-DK" dirty="0" smtClean="0"/>
            </a:br>
            <a:r>
              <a:rPr lang="da-DK" dirty="0" smtClean="0"/>
              <a:t> Familie</a:t>
            </a:r>
          </a:p>
          <a:p>
            <a:r>
              <a:rPr lang="da-DK" dirty="0"/>
              <a:t> </a:t>
            </a:r>
            <a:r>
              <a:rPr lang="da-DK" dirty="0" smtClean="0"/>
              <a:t>    Skoleuddannelsessystem</a:t>
            </a:r>
          </a:p>
          <a:p>
            <a:r>
              <a:rPr lang="da-DK" dirty="0"/>
              <a:t> </a:t>
            </a:r>
            <a:r>
              <a:rPr lang="da-DK" dirty="0" smtClean="0"/>
              <a:t>    Sundhedsvæsenet. </a:t>
            </a:r>
            <a:endParaRPr lang="da-DK" dirty="0"/>
          </a:p>
          <a:p>
            <a:endParaRPr lang="da-DK" altLang="da-DK" dirty="0"/>
          </a:p>
          <a:p>
            <a:endParaRPr lang="da-DK" altLang="da-DK" dirty="0"/>
          </a:p>
          <a:p>
            <a:endParaRPr lang="da-DK" dirty="0"/>
          </a:p>
        </p:txBody>
      </p:sp>
    </p:spTree>
    <p:extLst>
      <p:ext uri="{BB962C8B-B14F-4D97-AF65-F5344CB8AC3E}">
        <p14:creationId xmlns:p14="http://schemas.microsoft.com/office/powerpoint/2010/main" val="524655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Sociale systemer</a:t>
            </a:r>
            <a:endParaRPr lang="da-DK" dirty="0"/>
          </a:p>
        </p:txBody>
      </p:sp>
      <p:sp>
        <p:nvSpPr>
          <p:cNvPr id="3" name="Pladsholder til indhold 2"/>
          <p:cNvSpPr>
            <a:spLocks noGrp="1"/>
          </p:cNvSpPr>
          <p:nvPr>
            <p:ph idx="1"/>
          </p:nvPr>
        </p:nvSpPr>
        <p:spPr/>
        <p:txBody>
          <a:bodyPr/>
          <a:lstStyle/>
          <a:p>
            <a:r>
              <a:rPr lang="da-DK" altLang="da-DK" dirty="0" smtClean="0"/>
              <a:t>empirisk </a:t>
            </a:r>
            <a:r>
              <a:rPr lang="da-DK" altLang="da-DK" dirty="0"/>
              <a:t>observerbare sociale </a:t>
            </a:r>
            <a:r>
              <a:rPr lang="da-DK" altLang="da-DK" dirty="0" smtClean="0"/>
              <a:t>mønstre</a:t>
            </a:r>
          </a:p>
          <a:p>
            <a:endParaRPr lang="da-DK" altLang="da-DK" dirty="0"/>
          </a:p>
          <a:p>
            <a:r>
              <a:rPr lang="da-DK" altLang="da-DK" dirty="0" smtClean="0"/>
              <a:t>Videnskab</a:t>
            </a:r>
          </a:p>
          <a:p>
            <a:r>
              <a:rPr lang="da-DK" altLang="da-DK" dirty="0" smtClean="0"/>
              <a:t>Marked</a:t>
            </a:r>
          </a:p>
          <a:p>
            <a:r>
              <a:rPr lang="da-DK" altLang="da-DK" dirty="0" smtClean="0"/>
              <a:t>Stat. </a:t>
            </a:r>
            <a:endParaRPr lang="da-DK" altLang="da-DK" dirty="0"/>
          </a:p>
          <a:p>
            <a:endParaRPr lang="da-DK" dirty="0"/>
          </a:p>
        </p:txBody>
      </p:sp>
    </p:spTree>
    <p:extLst>
      <p:ext uri="{BB962C8B-B14F-4D97-AF65-F5344CB8AC3E}">
        <p14:creationId xmlns:p14="http://schemas.microsoft.com/office/powerpoint/2010/main" val="1989797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Dagens program</a:t>
            </a:r>
            <a:endParaRPr lang="da-DK" dirty="0"/>
          </a:p>
        </p:txBody>
      </p:sp>
      <p:sp>
        <p:nvSpPr>
          <p:cNvPr id="3" name="Pladsholder til indhold 2"/>
          <p:cNvSpPr>
            <a:spLocks noGrp="1"/>
          </p:cNvSpPr>
          <p:nvPr>
            <p:ph idx="1"/>
          </p:nvPr>
        </p:nvSpPr>
        <p:spPr/>
        <p:txBody>
          <a:bodyPr/>
          <a:lstStyle/>
          <a:p>
            <a:pPr>
              <a:buFont typeface="Arial" pitchFamily="34" charset="0"/>
              <a:buChar char="•"/>
            </a:pPr>
            <a:r>
              <a:rPr lang="da-DK" sz="2800" dirty="0" smtClean="0"/>
              <a:t>Præsentation af Giddens</a:t>
            </a:r>
          </a:p>
          <a:p>
            <a:pPr>
              <a:buFont typeface="Arial" pitchFamily="34" charset="0"/>
              <a:buChar char="•"/>
            </a:pPr>
            <a:r>
              <a:rPr lang="da-DK" sz="2800" dirty="0" smtClean="0"/>
              <a:t>Præsentation af indhold i Giddens strukturationsteori</a:t>
            </a:r>
          </a:p>
          <a:p>
            <a:pPr>
              <a:buFont typeface="Arial" pitchFamily="34" charset="0"/>
              <a:buChar char="•"/>
            </a:pPr>
            <a:r>
              <a:rPr lang="da-DK" sz="2800" dirty="0" smtClean="0"/>
              <a:t>Video intro af </a:t>
            </a:r>
            <a:r>
              <a:rPr lang="da-DK" sz="2800" dirty="0" err="1" smtClean="0"/>
              <a:t>strukturationsteori</a:t>
            </a:r>
            <a:endParaRPr lang="da-DK" sz="2800" dirty="0" smtClean="0"/>
          </a:p>
          <a:p>
            <a:pPr>
              <a:buFont typeface="Arial" pitchFamily="34" charset="0"/>
              <a:buChar char="•"/>
            </a:pPr>
            <a:r>
              <a:rPr lang="da-DK" sz="2800" dirty="0" smtClean="0"/>
              <a:t>Giddens modernitetsteori: Globalisering, refleksivitet, intimitet og selvidentitet.</a:t>
            </a:r>
            <a:endParaRPr lang="da-DK" sz="2800" dirty="0"/>
          </a:p>
        </p:txBody>
      </p:sp>
    </p:spTree>
    <p:extLst>
      <p:ext uri="{BB962C8B-B14F-4D97-AF65-F5344CB8AC3E}">
        <p14:creationId xmlns:p14="http://schemas.microsoft.com/office/powerpoint/2010/main" val="1350487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algn="ctr"/>
            <a:r>
              <a:rPr lang="da-DK" smtClean="0"/>
              <a:t>Social praksis</a:t>
            </a:r>
          </a:p>
        </p:txBody>
      </p:sp>
      <p:sp>
        <p:nvSpPr>
          <p:cNvPr id="3" name="Pladsholder til indhold 2"/>
          <p:cNvSpPr>
            <a:spLocks noGrp="1"/>
          </p:cNvSpPr>
          <p:nvPr>
            <p:ph idx="1"/>
          </p:nvPr>
        </p:nvSpPr>
        <p:spPr>
          <a:xfrm>
            <a:off x="152400" y="1752600"/>
            <a:ext cx="8763000" cy="3692525"/>
          </a:xfrm>
        </p:spPr>
        <p:txBody>
          <a:bodyPr/>
          <a:lstStyle/>
          <a:p>
            <a:pPr algn="ctr"/>
            <a:r>
              <a:rPr lang="da-DK" sz="3600" b="0" smtClean="0"/>
              <a:t>Social praksis er det, der er med til at bestemme (konstituere) det sociale liv. Social praksis konstituerer os som aktører, og det er, ifølge Giddens, </a:t>
            </a:r>
            <a:r>
              <a:rPr lang="da-DK" sz="3600" b="0" i="1" smtClean="0"/>
              <a:t>via mennesker sociale praksis, at vi skaber strukturer i samfundet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244451" y="1566045"/>
            <a:ext cx="8653983" cy="4959299"/>
          </a:xfrm>
        </p:spPr>
        <p:txBody>
          <a:bodyPr>
            <a:normAutofit fontScale="62500" lnSpcReduction="20000"/>
          </a:bodyPr>
          <a:lstStyle/>
          <a:p>
            <a:pPr marL="254000" indent="-254000" defTabSz="455613">
              <a:spcBef>
                <a:spcPct val="0"/>
              </a:spcBef>
            </a:pPr>
            <a:endParaRPr lang="en-US" sz="2100" dirty="0" smtClean="0">
              <a:solidFill>
                <a:schemeClr val="tx1"/>
              </a:solidFill>
              <a:latin typeface="Helvetica" charset="0"/>
              <a:ea typeface="Helvetica" charset="0"/>
              <a:cs typeface="Helvetica" charset="0"/>
              <a:sym typeface="Helvetica" charset="0"/>
            </a:endParaRPr>
          </a:p>
          <a:p>
            <a:pPr marL="254000" indent="-254000" defTabSz="455613">
              <a:spcBef>
                <a:spcPct val="0"/>
              </a:spcBef>
            </a:pPr>
            <a:r>
              <a:rPr lang="en-US" sz="3400" dirty="0" smtClean="0">
                <a:solidFill>
                  <a:schemeClr val="tx1"/>
                </a:solidFill>
                <a:latin typeface="Helvetica" charset="0"/>
                <a:ea typeface="Helvetica" charset="0"/>
                <a:cs typeface="Helvetica" charset="0"/>
                <a:sym typeface="Helvetica" charset="0"/>
              </a:rPr>
              <a:t>Sterling motor</a:t>
            </a:r>
          </a:p>
          <a:p>
            <a:pPr marL="254000" indent="-254000" defTabSz="455613">
              <a:spcBef>
                <a:spcPct val="0"/>
              </a:spcBef>
            </a:pPr>
            <a:endParaRPr lang="en-US" sz="3400" dirty="0" smtClean="0">
              <a:solidFill>
                <a:schemeClr val="tx1"/>
              </a:solidFill>
              <a:latin typeface="Helvetica" charset="0"/>
              <a:ea typeface="Helvetica" charset="0"/>
              <a:cs typeface="Helvetica" charset="0"/>
              <a:sym typeface="Helvetica" charset="0"/>
            </a:endParaRPr>
          </a:p>
          <a:p>
            <a:pPr marL="254000" indent="-254000" defTabSz="455613">
              <a:spcBef>
                <a:spcPct val="0"/>
              </a:spcBef>
            </a:pPr>
            <a:endParaRPr lang="en-US" sz="3400" dirty="0" smtClean="0">
              <a:solidFill>
                <a:schemeClr val="tx1"/>
              </a:solidFill>
              <a:latin typeface="Helvetica" charset="0"/>
              <a:ea typeface="Helvetica" charset="0"/>
              <a:cs typeface="Helvetica" charset="0"/>
              <a:sym typeface="Helvetica" charset="0"/>
            </a:endParaRPr>
          </a:p>
          <a:p>
            <a:pPr marL="254000" indent="-254000" defTabSz="455613">
              <a:spcBef>
                <a:spcPct val="0"/>
              </a:spcBef>
            </a:pPr>
            <a:r>
              <a:rPr lang="en-US" sz="3400" dirty="0" err="1" smtClean="0">
                <a:solidFill>
                  <a:schemeClr val="tx1"/>
                </a:solidFill>
                <a:latin typeface="Helvetica" charset="0"/>
                <a:ea typeface="Helvetica" charset="0"/>
                <a:cs typeface="Helvetica" charset="0"/>
                <a:sym typeface="Helvetica" charset="0"/>
              </a:rPr>
              <a:t>Verden</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er</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skabt</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af</a:t>
            </a:r>
            <a:r>
              <a:rPr lang="en-US" sz="3400" dirty="0" smtClean="0">
                <a:solidFill>
                  <a:schemeClr val="tx1"/>
                </a:solidFill>
                <a:latin typeface="Helvetica" charset="0"/>
                <a:ea typeface="Helvetica" charset="0"/>
                <a:cs typeface="Helvetica" charset="0"/>
                <a:sym typeface="Helvetica" charset="0"/>
              </a:rPr>
              <a:t> et </a:t>
            </a:r>
            <a:r>
              <a:rPr lang="en-US" sz="3400" dirty="0" err="1" smtClean="0">
                <a:solidFill>
                  <a:schemeClr val="tx1"/>
                </a:solidFill>
                <a:latin typeface="Helvetica" charset="0"/>
                <a:ea typeface="Helvetica" charset="0"/>
                <a:cs typeface="Helvetica" charset="0"/>
                <a:sym typeface="Helvetica" charset="0"/>
              </a:rPr>
              <a:t>til</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stadighed</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modificerende</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univers</a:t>
            </a:r>
            <a:r>
              <a:rPr lang="en-US" sz="3400" dirty="0" smtClean="0">
                <a:solidFill>
                  <a:schemeClr val="tx1"/>
                </a:solidFill>
                <a:latin typeface="Helvetica" charset="0"/>
                <a:ea typeface="Helvetica" charset="0"/>
                <a:cs typeface="Helvetica" charset="0"/>
                <a:sym typeface="Helvetica" charset="0"/>
              </a:rPr>
              <a:t>.</a:t>
            </a:r>
          </a:p>
          <a:p>
            <a:pPr marL="1101725" lvl="2" indent="-339725" defTabSz="455613">
              <a:spcBef>
                <a:spcPct val="0"/>
              </a:spcBef>
            </a:pPr>
            <a:endParaRPr lang="en-US" sz="3400" dirty="0" smtClean="0">
              <a:solidFill>
                <a:schemeClr val="tx1"/>
              </a:solidFill>
              <a:latin typeface="Helvetica" charset="0"/>
              <a:ea typeface="Helvetica" charset="0"/>
              <a:cs typeface="Helvetica" charset="0"/>
              <a:sym typeface="Helvetica" charset="0"/>
            </a:endParaRPr>
          </a:p>
          <a:p>
            <a:pPr marL="1101725" lvl="2" indent="-339725" defTabSz="455613">
              <a:spcBef>
                <a:spcPct val="0"/>
              </a:spcBef>
            </a:pPr>
            <a:endParaRPr lang="en-US" sz="3400" dirty="0" smtClean="0">
              <a:solidFill>
                <a:schemeClr val="tx1"/>
              </a:solidFill>
              <a:latin typeface="Helvetica" charset="0"/>
              <a:ea typeface="Helvetica" charset="0"/>
              <a:cs typeface="Helvetica" charset="0"/>
              <a:sym typeface="Helvetica" charset="0"/>
            </a:endParaRPr>
          </a:p>
          <a:p>
            <a:pPr marL="1101725" lvl="2" indent="-339725" defTabSz="455613">
              <a:spcBef>
                <a:spcPct val="0"/>
              </a:spcBef>
            </a:pPr>
            <a:endParaRPr lang="en-US" sz="3400" dirty="0" smtClean="0">
              <a:solidFill>
                <a:schemeClr val="tx1"/>
              </a:solidFill>
              <a:latin typeface="Helvetica" charset="0"/>
              <a:ea typeface="Helvetica" charset="0"/>
              <a:cs typeface="Helvetica" charset="0"/>
              <a:sym typeface="Helvetica" charset="0"/>
            </a:endParaRPr>
          </a:p>
          <a:p>
            <a:pPr marL="1101725" lvl="2" indent="-339725" defTabSz="455613">
              <a:spcBef>
                <a:spcPct val="0"/>
              </a:spcBef>
            </a:pPr>
            <a:endParaRPr lang="en-US" sz="3400" dirty="0" smtClean="0">
              <a:solidFill>
                <a:schemeClr val="tx1"/>
              </a:solidFill>
              <a:latin typeface="Helvetica" charset="0"/>
              <a:ea typeface="Helvetica" charset="0"/>
              <a:cs typeface="Helvetica" charset="0"/>
              <a:sym typeface="Helvetica" charset="0"/>
            </a:endParaRPr>
          </a:p>
          <a:p>
            <a:pPr marL="1101725" lvl="2" indent="-339725" algn="ctr" defTabSz="455613">
              <a:spcBef>
                <a:spcPct val="0"/>
              </a:spcBef>
            </a:pPr>
            <a:endParaRPr lang="en-US" sz="3400" dirty="0" smtClean="0">
              <a:solidFill>
                <a:schemeClr val="tx1"/>
              </a:solidFill>
              <a:latin typeface="Helvetica" charset="0"/>
              <a:ea typeface="Helvetica" charset="0"/>
              <a:cs typeface="Helvetica" charset="0"/>
              <a:sym typeface="Helvetica" charset="0"/>
            </a:endParaRPr>
          </a:p>
          <a:p>
            <a:pPr marL="1101725" lvl="2" indent="-339725" defTabSz="455613">
              <a:spcBef>
                <a:spcPct val="0"/>
              </a:spcBef>
            </a:pPr>
            <a:endParaRPr lang="en-US" sz="3400" dirty="0" smtClean="0">
              <a:solidFill>
                <a:schemeClr val="tx1"/>
              </a:solidFill>
              <a:latin typeface="Helvetica" charset="0"/>
              <a:ea typeface="Helvetica" charset="0"/>
              <a:cs typeface="Helvetica" charset="0"/>
              <a:sym typeface="Helvetica" charset="0"/>
            </a:endParaRPr>
          </a:p>
          <a:p>
            <a:pPr marL="1101725" lvl="2" indent="-339725" defTabSz="455613">
              <a:spcBef>
                <a:spcPct val="0"/>
              </a:spcBef>
            </a:pPr>
            <a:endParaRPr lang="en-US" sz="3400" dirty="0" smtClean="0">
              <a:solidFill>
                <a:schemeClr val="tx1"/>
              </a:solidFill>
              <a:latin typeface="Helvetica" charset="0"/>
              <a:ea typeface="Helvetica" charset="0"/>
              <a:cs typeface="Helvetica" charset="0"/>
              <a:sym typeface="Helvetica" charset="0"/>
            </a:endParaRPr>
          </a:p>
          <a:p>
            <a:pPr marL="254000" indent="-254000" defTabSz="455613">
              <a:spcBef>
                <a:spcPct val="0"/>
              </a:spcBef>
            </a:pPr>
            <a:endParaRPr lang="en-US" sz="3400" dirty="0" smtClean="0">
              <a:solidFill>
                <a:schemeClr val="tx1"/>
              </a:solidFill>
              <a:latin typeface="Helvetica" charset="0"/>
              <a:ea typeface="Helvetica" charset="0"/>
              <a:cs typeface="Helvetica" charset="0"/>
              <a:sym typeface="Helvetica" charset="0"/>
            </a:endParaRPr>
          </a:p>
          <a:p>
            <a:pPr marL="254000" indent="-254000" defTabSz="455613">
              <a:spcBef>
                <a:spcPct val="0"/>
              </a:spcBef>
            </a:pPr>
            <a:endParaRPr lang="en-US" sz="3400" dirty="0">
              <a:solidFill>
                <a:schemeClr val="tx1"/>
              </a:solidFill>
              <a:latin typeface="Helvetica" charset="0"/>
              <a:ea typeface="Helvetica" charset="0"/>
              <a:cs typeface="Helvetica" charset="0"/>
              <a:sym typeface="Helvetica" charset="0"/>
            </a:endParaRPr>
          </a:p>
          <a:p>
            <a:pPr marL="254000" indent="-254000" defTabSz="455613">
              <a:spcBef>
                <a:spcPct val="0"/>
              </a:spcBef>
            </a:pPr>
            <a:r>
              <a:rPr lang="en-US" sz="3400" dirty="0" smtClean="0">
                <a:solidFill>
                  <a:schemeClr val="tx1"/>
                </a:solidFill>
                <a:latin typeface="Helvetica" charset="0"/>
                <a:ea typeface="Helvetica" charset="0"/>
                <a:cs typeface="Helvetica" charset="0"/>
                <a:sym typeface="Helvetica" charset="0"/>
              </a:rPr>
              <a:t>Social </a:t>
            </a:r>
            <a:r>
              <a:rPr lang="en-US" sz="3400" dirty="0" err="1" smtClean="0">
                <a:solidFill>
                  <a:schemeClr val="tx1"/>
                </a:solidFill>
                <a:latin typeface="Helvetica" charset="0"/>
                <a:ea typeface="Helvetica" charset="0"/>
                <a:cs typeface="Helvetica" charset="0"/>
                <a:sym typeface="Helvetica" charset="0"/>
              </a:rPr>
              <a:t>praksis</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er</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det</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underliggende</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fundamentale</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ved</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det</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sociale</a:t>
            </a:r>
            <a:r>
              <a:rPr lang="en-US" sz="3400" dirty="0" smtClean="0">
                <a:solidFill>
                  <a:schemeClr val="tx1"/>
                </a:solidFill>
                <a:latin typeface="Helvetica" charset="0"/>
                <a:ea typeface="Helvetica" charset="0"/>
                <a:cs typeface="Helvetica" charset="0"/>
                <a:sym typeface="Helvetica" charset="0"/>
              </a:rPr>
              <a:t> liv. Den </a:t>
            </a:r>
            <a:r>
              <a:rPr lang="en-US" sz="3400" dirty="0" err="1" smtClean="0">
                <a:solidFill>
                  <a:schemeClr val="tx1"/>
                </a:solidFill>
                <a:latin typeface="Helvetica" charset="0"/>
                <a:ea typeface="Helvetica" charset="0"/>
                <a:cs typeface="Helvetica" charset="0"/>
                <a:sym typeface="Helvetica" charset="0"/>
              </a:rPr>
              <a:t>sociale</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praksis</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skaber</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os</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også</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som</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aktører</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og</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får</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os</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til</a:t>
            </a:r>
            <a:r>
              <a:rPr lang="en-US" sz="3400" dirty="0" smtClean="0">
                <a:solidFill>
                  <a:schemeClr val="tx1"/>
                </a:solidFill>
                <a:latin typeface="Helvetica" charset="0"/>
                <a:ea typeface="Helvetica" charset="0"/>
                <a:cs typeface="Helvetica" charset="0"/>
                <a:sym typeface="Helvetica" charset="0"/>
              </a:rPr>
              <a:t> at </a:t>
            </a:r>
            <a:r>
              <a:rPr lang="en-US" sz="3400" dirty="0" err="1" smtClean="0">
                <a:solidFill>
                  <a:schemeClr val="tx1"/>
                </a:solidFill>
                <a:latin typeface="Helvetica" charset="0"/>
                <a:ea typeface="Helvetica" charset="0"/>
                <a:cs typeface="Helvetica" charset="0"/>
                <a:sym typeface="Helvetica" charset="0"/>
              </a:rPr>
              <a:t>udleve</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vores</a:t>
            </a:r>
            <a:r>
              <a:rPr lang="en-US" sz="3400" dirty="0" smtClean="0">
                <a:solidFill>
                  <a:schemeClr val="tx1"/>
                </a:solidFill>
                <a:latin typeface="Helvetica" charset="0"/>
                <a:ea typeface="Helvetica" charset="0"/>
                <a:cs typeface="Helvetica" charset="0"/>
                <a:sym typeface="Helvetica" charset="0"/>
              </a:rPr>
              <a:t> </a:t>
            </a:r>
            <a:r>
              <a:rPr lang="en-US" sz="3400" dirty="0" err="1" smtClean="0">
                <a:solidFill>
                  <a:schemeClr val="tx1"/>
                </a:solidFill>
                <a:latin typeface="Helvetica" charset="0"/>
                <a:ea typeface="Helvetica" charset="0"/>
                <a:cs typeface="Helvetica" charset="0"/>
                <a:sym typeface="Helvetica" charset="0"/>
              </a:rPr>
              <a:t>rolle</a:t>
            </a:r>
            <a:r>
              <a:rPr lang="en-US" sz="3400" dirty="0" smtClean="0">
                <a:solidFill>
                  <a:schemeClr val="tx1"/>
                </a:solidFill>
                <a:latin typeface="Helvetica" charset="0"/>
                <a:ea typeface="Helvetica" charset="0"/>
                <a:cs typeface="Helvetica" charset="0"/>
                <a:sym typeface="Helvetica" charset="0"/>
              </a:rPr>
              <a:t>.</a:t>
            </a:r>
            <a:endParaRPr lang="en-US" dirty="0" smtClean="0">
              <a:solidFill>
                <a:schemeClr val="tx1"/>
              </a:solidFill>
            </a:endParaRPr>
          </a:p>
          <a:p>
            <a:pPr marL="92643" indent="-92643" defTabSz="321457">
              <a:spcBef>
                <a:spcPct val="0"/>
              </a:spcBef>
            </a:pPr>
            <a:endParaRPr lang="en-US" sz="1500" dirty="0">
              <a:solidFill>
                <a:srgbClr val="000000"/>
              </a:solidFill>
              <a:latin typeface="Helvetica" charset="0"/>
              <a:ea typeface="Helvetica" charset="0"/>
              <a:cs typeface="Helvetica" charset="0"/>
              <a:sym typeface="Helvetica" charset="0"/>
            </a:endParaRPr>
          </a:p>
        </p:txBody>
      </p:sp>
      <p:sp>
        <p:nvSpPr>
          <p:cNvPr id="7169" name="Rectangle 1"/>
          <p:cNvSpPr>
            <a:spLocks noGrp="1" noChangeArrowheads="1"/>
          </p:cNvSpPr>
          <p:nvPr>
            <p:ph type="title"/>
          </p:nvPr>
        </p:nvSpPr>
        <p:spPr/>
        <p:txBody>
          <a:bodyPr/>
          <a:lstStyle/>
          <a:p>
            <a:r>
              <a:rPr lang="en-US"/>
              <a:t>SOCIAL PRAKSIS</a:t>
            </a:r>
          </a:p>
        </p:txBody>
      </p:sp>
      <p:pic>
        <p:nvPicPr>
          <p:cNvPr id="1028" name="Picture 4"/>
          <p:cNvPicPr>
            <a:picLocks noChangeAspect="1" noChangeArrowheads="1"/>
          </p:cNvPicPr>
          <p:nvPr/>
        </p:nvPicPr>
        <p:blipFill rotWithShape="1">
          <a:blip r:embed="rId2">
            <a:clrChange>
              <a:clrFrom>
                <a:srgbClr val="C5D1D7"/>
              </a:clrFrom>
              <a:clrTo>
                <a:srgbClr val="C5D1D7">
                  <a:alpha val="0"/>
                </a:srgbClr>
              </a:clrTo>
            </a:clrChange>
            <a:extLst>
              <a:ext uri="{28A0092B-C50C-407E-A947-70E740481C1C}">
                <a14:useLocalDpi xmlns:a14="http://schemas.microsoft.com/office/drawing/2010/main" val="0"/>
              </a:ext>
            </a:extLst>
          </a:blip>
          <a:srcRect t="10915" b="6432"/>
          <a:stretch/>
        </p:blipFill>
        <p:spPr bwMode="auto">
          <a:xfrm>
            <a:off x="323528" y="2858580"/>
            <a:ext cx="4590669" cy="199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2858580"/>
            <a:ext cx="2057400" cy="1885950"/>
          </a:xfrm>
          <a:prstGeom prst="rect">
            <a:avLst/>
          </a:prstGeom>
        </p:spPr>
      </p:pic>
    </p:spTree>
    <p:extLst>
      <p:ext uri="{BB962C8B-B14F-4D97-AF65-F5344CB8AC3E}">
        <p14:creationId xmlns:p14="http://schemas.microsoft.com/office/powerpoint/2010/main" val="17946446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11111E-6 1.85185E-6 L -0.81892 0.01065 " pathEditMode="relative" rAng="0" ptsTypes="AA">
                                      <p:cBhvr>
                                        <p:cTn id="14" dur="2000" fill="hold"/>
                                        <p:tgtEl>
                                          <p:spTgt spid="2"/>
                                        </p:tgtEl>
                                        <p:attrNameLst>
                                          <p:attrName>ppt_x</p:attrName>
                                          <p:attrName>ppt_y</p:attrName>
                                        </p:attrNameLst>
                                      </p:cBhvr>
                                      <p:rCtr x="-40955" y="532"/>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0">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765175"/>
            <a:ext cx="8970962"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08050"/>
            <a:ext cx="8785225"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836613"/>
            <a:ext cx="88534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rot="219037">
            <a:off x="152400" y="476672"/>
            <a:ext cx="8763000" cy="1080120"/>
          </a:xfrm>
        </p:spPr>
        <p:txBody>
          <a:bodyPr/>
          <a:lstStyle/>
          <a:p>
            <a:pPr algn="ctr" eaLnBrk="1" hangingPunct="1"/>
            <a:r>
              <a:rPr lang="en-US" sz="3600" dirty="0" smtClean="0">
                <a:solidFill>
                  <a:srgbClr val="00B050"/>
                </a:solidFill>
              </a:rPr>
              <a:t/>
            </a:r>
            <a:br>
              <a:rPr lang="en-US" sz="3600" dirty="0" smtClean="0">
                <a:solidFill>
                  <a:srgbClr val="00B050"/>
                </a:solidFill>
              </a:rPr>
            </a:br>
            <a:r>
              <a:rPr lang="en-US" sz="3600" dirty="0">
                <a:solidFill>
                  <a:srgbClr val="00B050"/>
                </a:solidFill>
              </a:rPr>
              <a:t/>
            </a:r>
            <a:br>
              <a:rPr lang="en-US" sz="3600" dirty="0">
                <a:solidFill>
                  <a:srgbClr val="00B050"/>
                </a:solidFill>
              </a:rPr>
            </a:br>
            <a:r>
              <a:rPr lang="en-US" sz="3600" dirty="0" smtClean="0">
                <a:solidFill>
                  <a:srgbClr val="00B050"/>
                </a:solidFill>
              </a:rPr>
              <a:t/>
            </a:r>
            <a:br>
              <a:rPr lang="en-US" sz="3600" dirty="0" smtClean="0">
                <a:solidFill>
                  <a:srgbClr val="00B050"/>
                </a:solidFill>
              </a:rPr>
            </a:br>
            <a:r>
              <a:rPr lang="en-US" sz="3600" dirty="0" smtClean="0">
                <a:solidFill>
                  <a:srgbClr val="00B050"/>
                </a:solidFill>
              </a:rPr>
              <a:t/>
            </a:r>
            <a:br>
              <a:rPr lang="en-US" sz="3600" dirty="0" smtClean="0">
                <a:solidFill>
                  <a:srgbClr val="00B050"/>
                </a:solidFill>
              </a:rPr>
            </a:br>
            <a:r>
              <a:rPr lang="en-US" sz="3600" dirty="0">
                <a:solidFill>
                  <a:srgbClr val="00B050"/>
                </a:solidFill>
              </a:rPr>
              <a:t/>
            </a:r>
            <a:br>
              <a:rPr lang="en-US" sz="3600" dirty="0">
                <a:solidFill>
                  <a:srgbClr val="00B050"/>
                </a:solidFill>
              </a:rPr>
            </a:br>
            <a:r>
              <a:rPr lang="en-US" sz="3600" dirty="0" smtClean="0">
                <a:solidFill>
                  <a:srgbClr val="00B050"/>
                </a:solidFill>
              </a:rPr>
              <a:t/>
            </a:r>
            <a:br>
              <a:rPr lang="en-US" sz="3600" dirty="0" smtClean="0">
                <a:solidFill>
                  <a:srgbClr val="00B050"/>
                </a:solidFill>
              </a:rPr>
            </a:br>
            <a:r>
              <a:rPr lang="en-US" sz="3600" b="1" dirty="0" smtClean="0">
                <a:solidFill>
                  <a:srgbClr val="00B050"/>
                </a:solidFill>
              </a:rPr>
              <a:t/>
            </a:r>
            <a:br>
              <a:rPr lang="en-US" sz="3600" b="1" dirty="0" smtClean="0">
                <a:solidFill>
                  <a:srgbClr val="00B050"/>
                </a:solidFill>
              </a:rPr>
            </a:br>
            <a:r>
              <a:rPr lang="en-US" sz="3600" b="1" dirty="0" err="1" smtClean="0">
                <a:solidFill>
                  <a:srgbClr val="00B050"/>
                </a:solidFill>
              </a:rPr>
              <a:t>Strukturationsteorien</a:t>
            </a:r>
            <a:r>
              <a:rPr lang="en-US" sz="3600" b="1" dirty="0" smtClean="0">
                <a:solidFill>
                  <a:srgbClr val="00B050"/>
                </a:solidFill>
              </a:rPr>
              <a:t> - </a:t>
            </a:r>
            <a:r>
              <a:rPr lang="en-US" sz="3600" b="1" dirty="0" err="1" smtClean="0">
                <a:solidFill>
                  <a:srgbClr val="00B050"/>
                </a:solidFill>
              </a:rPr>
              <a:t>illustreret</a:t>
            </a:r>
            <a:endParaRPr lang="en-US" sz="3600" b="1" dirty="0" smtClean="0">
              <a:solidFill>
                <a:schemeClr val="accent2"/>
              </a:solidFill>
            </a:endParaRPr>
          </a:p>
        </p:txBody>
      </p:sp>
      <p:pic>
        <p:nvPicPr>
          <p:cNvPr id="153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502920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883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Forskellige bevidsthedsniveauer</a:t>
            </a:r>
            <a:endParaRPr lang="da-DK" dirty="0"/>
          </a:p>
        </p:txBody>
      </p:sp>
      <p:sp>
        <p:nvSpPr>
          <p:cNvPr id="6" name="Pladsholder til indhold 5"/>
          <p:cNvSpPr>
            <a:spLocks noGrp="1"/>
          </p:cNvSpPr>
          <p:nvPr>
            <p:ph idx="1"/>
          </p:nvPr>
        </p:nvSpPr>
        <p:spPr/>
        <p:txBody>
          <a:bodyPr/>
          <a:lstStyle/>
          <a:p>
            <a:pPr marL="0" indent="0">
              <a:buFontTx/>
              <a:buChar char="•"/>
            </a:pPr>
            <a:r>
              <a:rPr lang="da-DK" dirty="0" smtClean="0"/>
              <a:t>1) Det ubevidste                  (følelser, motiver, opfattelser af </a:t>
            </a:r>
          </a:p>
          <a:p>
            <a:pPr marL="0" indent="0">
              <a:buFontTx/>
              <a:buChar char="•"/>
            </a:pPr>
            <a:r>
              <a:rPr lang="da-DK" dirty="0" smtClean="0"/>
              <a:t>                                             ting, vi ikke er bevidste om)</a:t>
            </a:r>
          </a:p>
          <a:p>
            <a:pPr marL="0" indent="0">
              <a:buFontTx/>
              <a:buChar char="•"/>
            </a:pPr>
            <a:endParaRPr lang="da-DK" altLang="da-DK" dirty="0"/>
          </a:p>
          <a:p>
            <a:pPr marL="0" indent="0">
              <a:buFontTx/>
              <a:buChar char="•"/>
            </a:pPr>
            <a:r>
              <a:rPr lang="da-DK" altLang="da-DK" dirty="0" smtClean="0"/>
              <a:t>2) Diskursiv </a:t>
            </a:r>
            <a:r>
              <a:rPr lang="da-DK" altLang="da-DK" dirty="0"/>
              <a:t>bevidsthed       </a:t>
            </a:r>
            <a:r>
              <a:rPr lang="da-DK" altLang="da-DK" dirty="0" smtClean="0"/>
              <a:t>(artikuleret viden, viden vi </a:t>
            </a:r>
          </a:p>
          <a:p>
            <a:pPr marL="0" indent="0">
              <a:buFontTx/>
              <a:buChar char="•"/>
            </a:pPr>
            <a:r>
              <a:rPr lang="da-DK" altLang="da-DK" dirty="0"/>
              <a:t> </a:t>
            </a:r>
            <a:r>
              <a:rPr lang="da-DK" altLang="da-DK" dirty="0" smtClean="0"/>
              <a:t>                                                 sætter ord på).</a:t>
            </a:r>
          </a:p>
          <a:p>
            <a:pPr marL="0" indent="0">
              <a:buFontTx/>
              <a:buChar char="•"/>
            </a:pPr>
            <a:endParaRPr lang="da-DK" altLang="da-DK" dirty="0" smtClean="0"/>
          </a:p>
          <a:p>
            <a:pPr marL="0" indent="0">
              <a:buFontTx/>
              <a:buChar char="•"/>
            </a:pPr>
            <a:r>
              <a:rPr lang="da-DK" altLang="da-DK" dirty="0" smtClean="0"/>
              <a:t>3) Praktisk bevidsthed          (tavs viden)</a:t>
            </a:r>
            <a:endParaRPr lang="da-DK" dirty="0"/>
          </a:p>
        </p:txBody>
      </p:sp>
    </p:spTree>
    <p:extLst>
      <p:ext uri="{BB962C8B-B14F-4D97-AF65-F5344CB8AC3E}">
        <p14:creationId xmlns:p14="http://schemas.microsoft.com/office/powerpoint/2010/main" val="4200756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1320" y="2689860"/>
            <a:ext cx="3185160" cy="284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344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556792"/>
            <a:ext cx="8763000" cy="762000"/>
          </a:xfrm>
        </p:spPr>
        <p:txBody>
          <a:bodyPr/>
          <a:lstStyle/>
          <a:p>
            <a:endParaRPr lang="da-DK" dirty="0"/>
          </a:p>
        </p:txBody>
      </p:sp>
      <p:sp>
        <p:nvSpPr>
          <p:cNvPr id="3" name="Pladsholder til indhold 2"/>
          <p:cNvSpPr>
            <a:spLocks noGrp="1"/>
          </p:cNvSpPr>
          <p:nvPr>
            <p:ph idx="1"/>
          </p:nvPr>
        </p:nvSpPr>
        <p:spPr/>
        <p:txBody>
          <a:bodyPr/>
          <a:lstStyle/>
          <a:p>
            <a:pPr marL="457200" indent="-457200">
              <a:buFont typeface="Arial" pitchFamily="34" charset="0"/>
              <a:buChar char="•"/>
            </a:pPr>
            <a:endParaRPr lang="da-DK" dirty="0"/>
          </a:p>
          <a:p>
            <a:pPr marL="457200" indent="-457200">
              <a:buFont typeface="Arial" pitchFamily="34" charset="0"/>
              <a:buChar char="•"/>
            </a:pPr>
            <a:r>
              <a:rPr lang="da-DK" dirty="0">
                <a:solidFill>
                  <a:srgbClr val="FF0000"/>
                </a:solidFill>
              </a:rPr>
              <a:t>Praktisk bevidsthed </a:t>
            </a:r>
            <a:r>
              <a:rPr lang="da-DK" dirty="0"/>
              <a:t>= rutinepræget adfærd, agenter udfører dagligt uden at tænke nærmere over det</a:t>
            </a:r>
          </a:p>
          <a:p>
            <a:pPr marL="457200" indent="-457200">
              <a:buFont typeface="Arial" pitchFamily="34" charset="0"/>
              <a:buChar char="•"/>
            </a:pPr>
            <a:endParaRPr lang="da-DK" dirty="0" smtClean="0">
              <a:solidFill>
                <a:srgbClr val="FF0000"/>
              </a:solidFill>
            </a:endParaRPr>
          </a:p>
          <a:p>
            <a:pPr marL="457200" indent="-457200">
              <a:buFont typeface="Arial" pitchFamily="34" charset="0"/>
              <a:buChar char="•"/>
            </a:pPr>
            <a:r>
              <a:rPr lang="da-DK" dirty="0" smtClean="0">
                <a:solidFill>
                  <a:srgbClr val="FF0000"/>
                </a:solidFill>
              </a:rPr>
              <a:t>Diskursiv </a:t>
            </a:r>
            <a:r>
              <a:rPr lang="da-DK" dirty="0">
                <a:solidFill>
                  <a:srgbClr val="FF0000"/>
                </a:solidFill>
              </a:rPr>
              <a:t>bevidsthed </a:t>
            </a:r>
            <a:r>
              <a:rPr lang="da-DK" dirty="0"/>
              <a:t>= adfærd der må forklares over for andre. Fx sygeplejersken der må forklare regler/procedurer overfor folk der ikke kender til </a:t>
            </a:r>
            <a:r>
              <a:rPr lang="da-DK" dirty="0" smtClean="0"/>
              <a:t>sygeplejefaget</a:t>
            </a:r>
          </a:p>
          <a:p>
            <a:pPr marL="457200" indent="-457200">
              <a:buFont typeface="Arial" pitchFamily="34" charset="0"/>
              <a:buChar char="•"/>
            </a:pPr>
            <a:endParaRPr lang="da-DK" dirty="0"/>
          </a:p>
          <a:p>
            <a:pPr marL="457200" indent="-457200">
              <a:buFont typeface="Arial" pitchFamily="34" charset="0"/>
              <a:buChar char="•"/>
            </a:pPr>
            <a:r>
              <a:rPr lang="da-DK" dirty="0" smtClean="0"/>
              <a:t>Læreprocesser handler ofte om at bevæge sig fra diskursiv til praktisk bevidsthed!</a:t>
            </a:r>
          </a:p>
          <a:p>
            <a:pPr marL="457200" indent="-457200">
              <a:buFont typeface="Arial" pitchFamily="34" charset="0"/>
              <a:buChar char="•"/>
            </a:pPr>
            <a:r>
              <a:rPr lang="da-DK" dirty="0"/>
              <a:t>I  begge typer af bevidsthed trækker man på strukturer. </a:t>
            </a:r>
          </a:p>
          <a:p>
            <a:pPr marL="457200" indent="-457200">
              <a:buFont typeface="Arial" pitchFamily="34" charset="0"/>
              <a:buChar char="•"/>
            </a:pPr>
            <a:endParaRPr lang="da-DK" dirty="0"/>
          </a:p>
        </p:txBody>
      </p:sp>
    </p:spTree>
    <p:extLst>
      <p:ext uri="{BB962C8B-B14F-4D97-AF65-F5344CB8AC3E}">
        <p14:creationId xmlns:p14="http://schemas.microsoft.com/office/powerpoint/2010/main" val="3233083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ctr"/>
            <a:r>
              <a:rPr lang="da-DK" smtClean="0"/>
              <a:t>Agentbegrebet½1</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
            </a:r>
            <a:br>
              <a:rPr lang="da-DK" smtClean="0"/>
            </a:br>
            <a:r>
              <a:rPr lang="da-DK" smtClean="0"/>
              <a:t>Agentbegrebet</a:t>
            </a:r>
          </a:p>
        </p:txBody>
      </p:sp>
      <p:sp>
        <p:nvSpPr>
          <p:cNvPr id="3" name="Pladsholder til indhold 2"/>
          <p:cNvSpPr>
            <a:spLocks noGrp="1"/>
          </p:cNvSpPr>
          <p:nvPr>
            <p:ph idx="1"/>
          </p:nvPr>
        </p:nvSpPr>
        <p:spPr/>
        <p:txBody>
          <a:bodyPr/>
          <a:lstStyle/>
          <a:p>
            <a:pPr>
              <a:buFont typeface="Arial" pitchFamily="34" charset="0"/>
              <a:buChar char="•"/>
            </a:pPr>
            <a:r>
              <a:rPr lang="da-DK" dirty="0" smtClean="0"/>
              <a:t>Individer kaldes = AGENTER i Giddens teori</a:t>
            </a:r>
          </a:p>
          <a:p>
            <a:pPr>
              <a:buFont typeface="Arial" pitchFamily="34" charset="0"/>
              <a:buChar char="•"/>
            </a:pPr>
            <a:r>
              <a:rPr lang="da-DK" dirty="0" smtClean="0"/>
              <a:t>Agenter er </a:t>
            </a:r>
            <a:r>
              <a:rPr lang="da-DK" i="1" dirty="0" smtClean="0"/>
              <a:t>kyndige</a:t>
            </a:r>
            <a:r>
              <a:rPr lang="da-DK" dirty="0" smtClean="0"/>
              <a:t>, med viden om de fleste handlinger, han/hun foretager</a:t>
            </a:r>
          </a:p>
          <a:p>
            <a:pPr>
              <a:buFont typeface="Arial" pitchFamily="34" charset="0"/>
              <a:buChar char="•"/>
            </a:pPr>
            <a:r>
              <a:rPr lang="da-DK" dirty="0" smtClean="0"/>
              <a:t>Kundskaber hos agenter vil ikke mindst komme til udtryk ved den praktiske bevidsthed (ryggradsviden om hvordan man konstruerer sætninger og begår sig i specifikke sociale situationer).</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78281"/>
          </a:xfrm>
        </p:spPr>
        <p:txBody>
          <a:bodyPr>
            <a:noAutofit/>
          </a:bodyPr>
          <a:lstStyle/>
          <a:p>
            <a:pPr>
              <a:buFont typeface="Wingdings" pitchFamily="2" charset="2"/>
              <a:buChar char="§"/>
            </a:pPr>
            <a:r>
              <a:rPr lang="da-DK" sz="1800" dirty="0" smtClean="0">
                <a:solidFill>
                  <a:schemeClr val="tx1"/>
                </a:solidFill>
              </a:rPr>
              <a:t>Født i 1938</a:t>
            </a:r>
          </a:p>
          <a:p>
            <a:pPr>
              <a:buFont typeface="Wingdings" pitchFamily="2" charset="2"/>
              <a:buChar char="§"/>
            </a:pPr>
            <a:r>
              <a:rPr lang="da-DK" sz="1800" dirty="0" smtClean="0">
                <a:solidFill>
                  <a:schemeClr val="tx1"/>
                </a:solidFill>
              </a:rPr>
              <a:t>Læste Sociologi på universitetet i Hull</a:t>
            </a:r>
          </a:p>
          <a:p>
            <a:pPr>
              <a:buFont typeface="Wingdings" pitchFamily="2" charset="2"/>
              <a:buChar char="§"/>
            </a:pPr>
            <a:r>
              <a:rPr lang="da-DK" sz="1800" dirty="0" smtClean="0">
                <a:solidFill>
                  <a:schemeClr val="tx1"/>
                </a:solidFill>
              </a:rPr>
              <a:t>Master’s degree på London School of Economics</a:t>
            </a:r>
          </a:p>
          <a:p>
            <a:pPr>
              <a:buFont typeface="Wingdings" pitchFamily="2" charset="2"/>
              <a:buChar char="§"/>
            </a:pPr>
            <a:r>
              <a:rPr lang="da-DK" sz="1800" dirty="0" smtClean="0">
                <a:solidFill>
                  <a:schemeClr val="tx1"/>
                </a:solidFill>
              </a:rPr>
              <a:t>1961-1969: Lektorat på Leicester University </a:t>
            </a:r>
          </a:p>
          <a:p>
            <a:pPr lvl="1"/>
            <a:r>
              <a:rPr lang="da-DK" sz="1800" dirty="0" smtClean="0">
                <a:solidFill>
                  <a:schemeClr val="tx1"/>
                </a:solidFill>
              </a:rPr>
              <a:t>Arbejdede her med nogle af Europas og Englands førende sociologer</a:t>
            </a:r>
          </a:p>
          <a:p>
            <a:pPr lvl="1"/>
            <a:r>
              <a:rPr lang="da-DK" sz="1800" dirty="0" smtClean="0">
                <a:solidFill>
                  <a:schemeClr val="tx1"/>
                </a:solidFill>
              </a:rPr>
              <a:t>Gæsteprofessor ved Simon Fraser University (Vancouver) og University of California (Los Angeles)</a:t>
            </a:r>
          </a:p>
          <a:p>
            <a:pPr>
              <a:buFont typeface="Wingdings" pitchFamily="2" charset="2"/>
              <a:buChar char="§"/>
            </a:pPr>
            <a:r>
              <a:rPr lang="da-DK" sz="1800" dirty="0" smtClean="0">
                <a:solidFill>
                  <a:schemeClr val="tx1"/>
                </a:solidFill>
              </a:rPr>
              <a:t>1970-1985: Lektor ved University of Cambridge</a:t>
            </a:r>
          </a:p>
          <a:p>
            <a:pPr>
              <a:buFont typeface="Wingdings" pitchFamily="2" charset="2"/>
              <a:buChar char="§"/>
            </a:pPr>
            <a:r>
              <a:rPr lang="da-DK" sz="1800" dirty="0" smtClean="0">
                <a:solidFill>
                  <a:schemeClr val="tx1"/>
                </a:solidFill>
              </a:rPr>
              <a:t>1985: Forfremmet til professor og fellow ved King’s College i Cambridge</a:t>
            </a:r>
          </a:p>
          <a:p>
            <a:pPr>
              <a:buFont typeface="Wingdings" pitchFamily="2" charset="2"/>
              <a:buChar char="§"/>
            </a:pPr>
            <a:r>
              <a:rPr lang="da-DK" sz="1800" dirty="0" smtClean="0">
                <a:solidFill>
                  <a:schemeClr val="tx1"/>
                </a:solidFill>
              </a:rPr>
              <a:t>1997-2003: Rektor for London School of Economics &amp; Political Science</a:t>
            </a:r>
          </a:p>
          <a:p>
            <a:pPr>
              <a:buFont typeface="Wingdings" pitchFamily="2" charset="2"/>
              <a:buChar char="§"/>
            </a:pPr>
            <a:r>
              <a:rPr lang="da-DK" dirty="0" smtClean="0">
                <a:solidFill>
                  <a:schemeClr val="tx1"/>
                </a:solidFill>
              </a:rPr>
              <a:t>Siden 2004: House of Lords for Labour-partiet</a:t>
            </a:r>
          </a:p>
          <a:p>
            <a:pPr>
              <a:buFont typeface="Wingdings" pitchFamily="2" charset="2"/>
              <a:buChar char="§"/>
            </a:pPr>
            <a:r>
              <a:rPr lang="da-DK" dirty="0" smtClean="0">
                <a:solidFill>
                  <a:schemeClr val="tx1"/>
                </a:solidFill>
              </a:rPr>
              <a:t>I dag: Medejer og direktør for Polity Press</a:t>
            </a:r>
          </a:p>
          <a:p>
            <a:pPr>
              <a:buFont typeface="Wingdings" pitchFamily="2" charset="2"/>
              <a:buChar char="§"/>
            </a:pPr>
            <a:endParaRPr lang="en-US" dirty="0">
              <a:solidFill>
                <a:schemeClr val="tx1"/>
              </a:solidFill>
            </a:endParaRPr>
          </a:p>
        </p:txBody>
      </p:sp>
      <p:sp>
        <p:nvSpPr>
          <p:cNvPr id="3" name="Title 2"/>
          <p:cNvSpPr>
            <a:spLocks noGrp="1"/>
          </p:cNvSpPr>
          <p:nvPr>
            <p:ph type="title"/>
          </p:nvPr>
        </p:nvSpPr>
        <p:spPr/>
        <p:txBody>
          <a:bodyPr/>
          <a:lstStyle/>
          <a:p>
            <a:r>
              <a:rPr lang="da-DK" dirty="0" smtClean="0"/>
              <a:t>KORT BIOGRAFI OM GIDDENS</a:t>
            </a:r>
            <a:endParaRPr lang="en-US" dirty="0"/>
          </a:p>
        </p:txBody>
      </p:sp>
    </p:spTree>
    <p:extLst>
      <p:ext uri="{BB962C8B-B14F-4D97-AF65-F5344CB8AC3E}">
        <p14:creationId xmlns:p14="http://schemas.microsoft.com/office/powerpoint/2010/main" val="2415813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69160"/>
          </a:xfrm>
        </p:spPr>
        <p:txBody>
          <a:bodyPr>
            <a:normAutofit/>
          </a:bodyPr>
          <a:lstStyle/>
          <a:p>
            <a:pPr>
              <a:buFont typeface="Wingdings" pitchFamily="2" charset="2"/>
              <a:buChar char="§"/>
            </a:pPr>
            <a:r>
              <a:rPr lang="da-DK" sz="2600" dirty="0" smtClean="0">
                <a:solidFill>
                  <a:srgbClr val="000000"/>
                </a:solidFill>
                <a:latin typeface="Helvetica" charset="0"/>
                <a:ea typeface="Helvetica" charset="0"/>
                <a:cs typeface="Helvetica" charset="0"/>
                <a:sym typeface="Helvetica" charset="0"/>
              </a:rPr>
              <a:t>Konstant refleksion</a:t>
            </a:r>
          </a:p>
          <a:p>
            <a:pPr>
              <a:buFont typeface="Wingdings" pitchFamily="2" charset="2"/>
              <a:buChar char="§"/>
            </a:pPr>
            <a:r>
              <a:rPr lang="da-DK" sz="2600" dirty="0" smtClean="0">
                <a:solidFill>
                  <a:srgbClr val="000000"/>
                </a:solidFill>
                <a:latin typeface="Helvetica" charset="0"/>
                <a:ea typeface="Helvetica" charset="0"/>
                <a:cs typeface="Helvetica" charset="0"/>
                <a:sym typeface="Helvetica" charset="0"/>
              </a:rPr>
              <a:t>Praktisk bevidsthed</a:t>
            </a:r>
          </a:p>
          <a:p>
            <a:pPr>
              <a:buFont typeface="Wingdings" pitchFamily="2" charset="2"/>
              <a:buChar char="§"/>
            </a:pPr>
            <a:r>
              <a:rPr lang="da-DK" sz="2600" dirty="0" smtClean="0">
                <a:solidFill>
                  <a:srgbClr val="000000"/>
                </a:solidFill>
                <a:latin typeface="Helvetica" charset="0"/>
                <a:ea typeface="Helvetica" charset="0"/>
                <a:cs typeface="Helvetica" charset="0"/>
                <a:sym typeface="Helvetica" charset="0"/>
              </a:rPr>
              <a:t>Nødvendig for at begå sig i samfundet</a:t>
            </a:r>
          </a:p>
          <a:p>
            <a:pPr>
              <a:buFont typeface="Wingdings" pitchFamily="2" charset="2"/>
              <a:buChar char="§"/>
            </a:pPr>
            <a:r>
              <a:rPr lang="da-DK" sz="2600" dirty="0" smtClean="0">
                <a:solidFill>
                  <a:srgbClr val="000000"/>
                </a:solidFill>
                <a:latin typeface="Helvetica" charset="0"/>
                <a:ea typeface="Helvetica" charset="0"/>
                <a:cs typeface="Helvetica" charset="0"/>
                <a:sym typeface="Helvetica" charset="0"/>
              </a:rPr>
              <a:t>Refleksiv regulering af handlinger (flow)</a:t>
            </a:r>
          </a:p>
          <a:p>
            <a:pPr lvl="1"/>
            <a:r>
              <a:rPr lang="da-DK" sz="2200" dirty="0" smtClean="0">
                <a:solidFill>
                  <a:srgbClr val="000000"/>
                </a:solidFill>
                <a:latin typeface="Helvetica" charset="0"/>
                <a:ea typeface="Helvetica" charset="0"/>
                <a:cs typeface="Helvetica" charset="0"/>
                <a:sym typeface="Helvetica" charset="0"/>
              </a:rPr>
              <a:t>Hvad foretager jeg mig?</a:t>
            </a:r>
          </a:p>
          <a:p>
            <a:pPr lvl="1"/>
            <a:r>
              <a:rPr lang="da-DK" sz="2200" dirty="0" smtClean="0">
                <a:solidFill>
                  <a:srgbClr val="000000"/>
                </a:solidFill>
                <a:latin typeface="Helvetica" charset="0"/>
                <a:ea typeface="Helvetica" charset="0"/>
                <a:cs typeface="Helvetica" charset="0"/>
                <a:sym typeface="Helvetica" charset="0"/>
              </a:rPr>
              <a:t>Hvordan reagerer andre på mine handlinger?</a:t>
            </a:r>
          </a:p>
          <a:p>
            <a:pPr lvl="1"/>
            <a:r>
              <a:rPr lang="da-DK" sz="2200" dirty="0" smtClean="0">
                <a:solidFill>
                  <a:srgbClr val="000000"/>
                </a:solidFill>
                <a:latin typeface="Helvetica" charset="0"/>
                <a:ea typeface="Helvetica" charset="0"/>
                <a:cs typeface="Helvetica" charset="0"/>
                <a:sym typeface="Helvetica" charset="0"/>
              </a:rPr>
              <a:t>Under hvilke omstædigheder foregår mine handlinger? (setting of interaction)</a:t>
            </a:r>
          </a:p>
          <a:p>
            <a:pPr>
              <a:buFont typeface="Wingdings" pitchFamily="2" charset="2"/>
              <a:buChar char="§"/>
            </a:pPr>
            <a:r>
              <a:rPr lang="da-DK" sz="2600" dirty="0" smtClean="0">
                <a:solidFill>
                  <a:srgbClr val="000000"/>
                </a:solidFill>
                <a:latin typeface="Helvetica" charset="0"/>
                <a:ea typeface="Helvetica" charset="0"/>
                <a:cs typeface="Helvetica" charset="0"/>
                <a:sym typeface="Helvetica" charset="0"/>
              </a:rPr>
              <a:t>Hverdagens kompleksitet (eks. indkøb)</a:t>
            </a:r>
          </a:p>
          <a:p>
            <a:pPr lvl="1"/>
            <a:r>
              <a:rPr lang="da-DK" sz="2200" dirty="0" smtClean="0">
                <a:solidFill>
                  <a:srgbClr val="000000"/>
                </a:solidFill>
                <a:latin typeface="Helvetica" charset="0"/>
                <a:ea typeface="Helvetica" charset="0"/>
                <a:cs typeface="Helvetica" charset="0"/>
                <a:sym typeface="Helvetica" charset="0"/>
              </a:rPr>
              <a:t>Handlinger: rutineprægede og tilbagevendende</a:t>
            </a:r>
          </a:p>
          <a:p>
            <a:pPr lvl="1"/>
            <a:r>
              <a:rPr lang="da-DK" sz="2200" dirty="0" smtClean="0">
                <a:solidFill>
                  <a:srgbClr val="000000"/>
                </a:solidFill>
                <a:latin typeface="Helvetica" charset="0"/>
                <a:ea typeface="Helvetica" charset="0"/>
                <a:cs typeface="Helvetica" charset="0"/>
                <a:sym typeface="Helvetica" charset="0"/>
              </a:rPr>
              <a:t>Refleksionen </a:t>
            </a:r>
            <a:r>
              <a:rPr lang="da-DK" sz="2200" i="1" dirty="0" smtClean="0">
                <a:solidFill>
                  <a:srgbClr val="000000"/>
                </a:solidFill>
                <a:latin typeface="Helvetica" charset="0"/>
                <a:ea typeface="Helvetica" charset="0"/>
                <a:cs typeface="Helvetica" charset="0"/>
                <a:sym typeface="Helvetica" charset="0"/>
              </a:rPr>
              <a:t>ikke</a:t>
            </a:r>
            <a:r>
              <a:rPr lang="da-DK" sz="2200" dirty="0" smtClean="0">
                <a:solidFill>
                  <a:srgbClr val="000000"/>
                </a:solidFill>
                <a:latin typeface="Helvetica" charset="0"/>
                <a:ea typeface="Helvetica" charset="0"/>
                <a:cs typeface="Helvetica" charset="0"/>
                <a:sym typeface="Helvetica" charset="0"/>
              </a:rPr>
              <a:t> noget særligt , da det sker hele tiden</a:t>
            </a:r>
            <a:endParaRPr lang="en-US" dirty="0"/>
          </a:p>
        </p:txBody>
      </p:sp>
      <p:sp>
        <p:nvSpPr>
          <p:cNvPr id="2" name="Title 1"/>
          <p:cNvSpPr>
            <a:spLocks noGrp="1"/>
          </p:cNvSpPr>
          <p:nvPr>
            <p:ph type="title"/>
          </p:nvPr>
        </p:nvSpPr>
        <p:spPr/>
        <p:txBody>
          <a:bodyPr>
            <a:normAutofit/>
          </a:bodyPr>
          <a:lstStyle/>
          <a:p>
            <a:r>
              <a:rPr lang="da-DK" dirty="0" smtClean="0"/>
              <a:t>Refleksiv handlingsregulering</a:t>
            </a:r>
            <a:endParaRPr lang="en-US" dirty="0"/>
          </a:p>
        </p:txBody>
      </p:sp>
    </p:spTree>
    <p:extLst>
      <p:ext uri="{BB962C8B-B14F-4D97-AF65-F5344CB8AC3E}">
        <p14:creationId xmlns:p14="http://schemas.microsoft.com/office/powerpoint/2010/main" val="1401117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algn="ctr"/>
            <a:r>
              <a:rPr lang="da-DK" smtClean="0"/>
              <a:t>Refleksiv handlingsregulering</a:t>
            </a:r>
          </a:p>
        </p:txBody>
      </p:sp>
      <p:sp>
        <p:nvSpPr>
          <p:cNvPr id="21507" name="Pladsholder til indhold 2"/>
          <p:cNvSpPr>
            <a:spLocks noGrp="1"/>
          </p:cNvSpPr>
          <p:nvPr>
            <p:ph idx="1"/>
          </p:nvPr>
        </p:nvSpPr>
        <p:spPr/>
        <p:txBody>
          <a:bodyPr/>
          <a:lstStyle/>
          <a:p>
            <a:pPr algn="ctr"/>
            <a:r>
              <a:rPr lang="da-DK" smtClean="0"/>
              <a:t>Et eksempel:</a:t>
            </a:r>
          </a:p>
          <a:p>
            <a:pPr algn="ctr"/>
            <a:endParaRPr lang="da-DK" smtClean="0"/>
          </a:p>
          <a:p>
            <a:pPr algn="ctr"/>
            <a:r>
              <a:rPr lang="da-DK" smtClean="0"/>
              <a:t>”Hvis vi bliver indlagt ambulant på sygehuset. Her vil vi typisk komme til at deltage i et </a:t>
            </a:r>
            <a:r>
              <a:rPr lang="da-DK" i="1" smtClean="0"/>
              <a:t>komplekst handlingsforløb. </a:t>
            </a:r>
            <a:r>
              <a:rPr lang="da-DK" smtClean="0"/>
              <a:t>Vi registrerer hele tiden omgivelserne, de fysiske rammer, de andre patienter, de ansatte osv.</a:t>
            </a:r>
          </a:p>
          <a:p>
            <a:pPr algn="ctr"/>
            <a:r>
              <a:rPr lang="da-DK" smtClean="0"/>
              <a:t>Vi regulerer vores adfærd efter forholdene, dvs. vurderer de andre patienters handlinger i venterummet, undgår at larme og vække unødig opsigt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34265"/>
          </a:xfrm>
        </p:spPr>
        <p:txBody>
          <a:bodyPr>
            <a:noAutofit/>
          </a:bodyPr>
          <a:lstStyle/>
          <a:p>
            <a:r>
              <a:rPr lang="da-DK" sz="2800" dirty="0" smtClean="0">
                <a:solidFill>
                  <a:schemeClr val="tx1"/>
                </a:solidFill>
              </a:rPr>
              <a:t>Praktisk bevidsthedsniveau</a:t>
            </a:r>
          </a:p>
          <a:p>
            <a:r>
              <a:rPr lang="da-DK" sz="2800" dirty="0" smtClean="0">
                <a:solidFill>
                  <a:schemeClr val="tx1"/>
                </a:solidFill>
              </a:rPr>
              <a:t>Proces</a:t>
            </a:r>
          </a:p>
          <a:p>
            <a:pPr lvl="1"/>
            <a:r>
              <a:rPr lang="da-DK" sz="2400" dirty="0" smtClean="0">
                <a:solidFill>
                  <a:schemeClr val="tx1"/>
                </a:solidFill>
              </a:rPr>
              <a:t>Uudtalt forståelse af handlingens konsekvenser</a:t>
            </a:r>
          </a:p>
          <a:p>
            <a:pPr lvl="1"/>
            <a:r>
              <a:rPr lang="da-DK" sz="2400" dirty="0" smtClean="0">
                <a:solidFill>
                  <a:schemeClr val="tx1"/>
                </a:solidFill>
              </a:rPr>
              <a:t>Kompetence: Vurdere forhold ml. handling og dennes årsag</a:t>
            </a:r>
          </a:p>
          <a:p>
            <a:pPr lvl="1"/>
            <a:r>
              <a:rPr lang="da-DK" sz="2400" dirty="0" smtClean="0">
                <a:solidFill>
                  <a:schemeClr val="tx1"/>
                </a:solidFill>
              </a:rPr>
              <a:t>Vurdere egen og andres kompetence</a:t>
            </a:r>
          </a:p>
          <a:p>
            <a:pPr lvl="1"/>
            <a:r>
              <a:rPr lang="da-DK" sz="2400" dirty="0" smtClean="0">
                <a:solidFill>
                  <a:schemeClr val="tx1"/>
                </a:solidFill>
              </a:rPr>
              <a:t>Konstant</a:t>
            </a:r>
          </a:p>
          <a:p>
            <a:pPr lvl="2"/>
            <a:r>
              <a:rPr lang="da-DK" sz="2000" dirty="0" smtClean="0">
                <a:solidFill>
                  <a:schemeClr val="tx1"/>
                </a:solidFill>
              </a:rPr>
              <a:t>Tages for givet ved kulturelt normale handlinger</a:t>
            </a:r>
          </a:p>
          <a:p>
            <a:pPr lvl="1"/>
            <a:r>
              <a:rPr lang="da-DK" sz="2400" dirty="0" smtClean="0">
                <a:solidFill>
                  <a:schemeClr val="tx1"/>
                </a:solidFill>
              </a:rPr>
              <a:t>Bevidst overvejelse </a:t>
            </a:r>
          </a:p>
          <a:p>
            <a:pPr lvl="2"/>
            <a:r>
              <a:rPr lang="da-DK" sz="2000" dirty="0" smtClean="0">
                <a:solidFill>
                  <a:schemeClr val="tx1"/>
                </a:solidFill>
              </a:rPr>
              <a:t>Brud på rutiner </a:t>
            </a:r>
          </a:p>
          <a:p>
            <a:pPr lvl="2"/>
            <a:r>
              <a:rPr lang="da-DK" sz="2000" b="1" dirty="0" smtClean="0">
                <a:solidFill>
                  <a:schemeClr val="tx1"/>
                </a:solidFill>
              </a:rPr>
              <a:t>Refleksion</a:t>
            </a:r>
            <a:r>
              <a:rPr lang="da-DK" sz="2000" dirty="0" smtClean="0">
                <a:solidFill>
                  <a:schemeClr val="tx1"/>
                </a:solidFill>
              </a:rPr>
              <a:t>: Årsagen til handlings udfald eller intenton</a:t>
            </a:r>
            <a:endParaRPr lang="en-US" sz="2000" dirty="0">
              <a:solidFill>
                <a:schemeClr val="tx1"/>
              </a:solidFill>
            </a:endParaRPr>
          </a:p>
        </p:txBody>
      </p:sp>
      <p:sp>
        <p:nvSpPr>
          <p:cNvPr id="2" name="Title 1"/>
          <p:cNvSpPr>
            <a:spLocks noGrp="1"/>
          </p:cNvSpPr>
          <p:nvPr>
            <p:ph type="title"/>
          </p:nvPr>
        </p:nvSpPr>
        <p:spPr/>
        <p:txBody>
          <a:bodyPr>
            <a:normAutofit/>
          </a:bodyPr>
          <a:lstStyle/>
          <a:p>
            <a:pPr algn="ctr"/>
            <a:r>
              <a:rPr lang="da-DK" dirty="0" smtClean="0"/>
              <a:t>Handlingsrationalisering</a:t>
            </a:r>
            <a:endParaRPr lang="en-US" dirty="0"/>
          </a:p>
        </p:txBody>
      </p:sp>
    </p:spTree>
    <p:extLst>
      <p:ext uri="{BB962C8B-B14F-4D97-AF65-F5344CB8AC3E}">
        <p14:creationId xmlns:p14="http://schemas.microsoft.com/office/powerpoint/2010/main" val="614090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pPr algn="ctr"/>
            <a:r>
              <a:rPr lang="da-DK" smtClean="0"/>
              <a:t>Handlingsmotivation</a:t>
            </a:r>
          </a:p>
        </p:txBody>
      </p:sp>
      <p:sp>
        <p:nvSpPr>
          <p:cNvPr id="23555" name="Pladsholder til indhold 2"/>
          <p:cNvSpPr>
            <a:spLocks noGrp="1"/>
          </p:cNvSpPr>
          <p:nvPr>
            <p:ph idx="1"/>
          </p:nvPr>
        </p:nvSpPr>
        <p:spPr/>
        <p:txBody>
          <a:bodyPr/>
          <a:lstStyle/>
          <a:p>
            <a:pPr algn="ctr"/>
            <a:endParaRPr lang="da-DK" smtClean="0"/>
          </a:p>
          <a:p>
            <a:pPr algn="ctr">
              <a:buFont typeface="Wingdings" pitchFamily="2" charset="2"/>
              <a:buChar char="v"/>
            </a:pPr>
            <a:r>
              <a:rPr lang="da-DK" smtClean="0"/>
              <a:t>Drejer sig om, hvilke potentialer der er tilstede for en given handling. </a:t>
            </a:r>
          </a:p>
          <a:p>
            <a:pPr algn="ctr">
              <a:buFont typeface="Wingdings" pitchFamily="2" charset="2"/>
              <a:buChar char="v"/>
            </a:pPr>
            <a:r>
              <a:rPr lang="da-DK" smtClean="0"/>
              <a:t>Motiver for handlinger vil typiske forekomme i særlige situationer, fx ved brud på rutiner</a:t>
            </a:r>
          </a:p>
          <a:p>
            <a:pPr algn="ctr">
              <a:buFont typeface="Wingdings" pitchFamily="2" charset="2"/>
              <a:buChar char="v"/>
            </a:pPr>
            <a:r>
              <a:rPr lang="da-DK" smtClean="0"/>
              <a:t>Inspiration her fra psykologien – Sigmunt Freud (1856-1939)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algn="ctr"/>
            <a:r>
              <a:rPr lang="da-DK" smtClean="0"/>
              <a:t>Strukturbegrebet redefineret</a:t>
            </a:r>
          </a:p>
        </p:txBody>
      </p:sp>
      <p:sp>
        <p:nvSpPr>
          <p:cNvPr id="3" name="Pladsholder til indhold 2"/>
          <p:cNvSpPr>
            <a:spLocks noGrp="1"/>
          </p:cNvSpPr>
          <p:nvPr>
            <p:ph idx="1"/>
          </p:nvPr>
        </p:nvSpPr>
        <p:spPr/>
        <p:txBody>
          <a:bodyPr/>
          <a:lstStyle/>
          <a:p>
            <a:pPr marL="457200" indent="-457200">
              <a:buFont typeface="Wingdings" pitchFamily="2" charset="2"/>
              <a:buChar char="v"/>
              <a:defRPr/>
            </a:pPr>
            <a:r>
              <a:rPr lang="da-DK" dirty="0" smtClean="0"/>
              <a:t>Hvad menes med at noget er et system?</a:t>
            </a:r>
          </a:p>
          <a:p>
            <a:pPr marL="457200" indent="-457200">
              <a:buFont typeface="Wingdings" pitchFamily="2" charset="2"/>
              <a:buChar char="v"/>
              <a:defRPr/>
            </a:pPr>
            <a:r>
              <a:rPr lang="da-DK" dirty="0" smtClean="0"/>
              <a:t>Giddens definerer et system som ”..et mønster af handlinger, der hele tiden gentages og reproduceres</a:t>
            </a:r>
          </a:p>
          <a:p>
            <a:pPr marL="457200" indent="-457200">
              <a:buFont typeface="Wingdings" pitchFamily="2" charset="2"/>
              <a:buChar char="v"/>
              <a:defRPr/>
            </a:pPr>
            <a:r>
              <a:rPr lang="da-DK" dirty="0" smtClean="0"/>
              <a:t>Hvad er så STRUKTUR?</a:t>
            </a:r>
          </a:p>
          <a:p>
            <a:pPr marL="457200" indent="-457200">
              <a:buFont typeface="Wingdings" pitchFamily="2" charset="2"/>
              <a:buChar char="v"/>
              <a:defRPr/>
            </a:pPr>
            <a:r>
              <a:rPr lang="da-DK" i="1" dirty="0" smtClean="0"/>
              <a:t>Strukturer skabes hele tiden via agenten, der trækker på de strukturelle træk/egenskaber, når der handles</a:t>
            </a:r>
          </a:p>
          <a:p>
            <a:pPr marL="457200" indent="-457200">
              <a:buFont typeface="Wingdings" pitchFamily="2" charset="2"/>
              <a:buChar char="v"/>
              <a:defRPr/>
            </a:pPr>
            <a:r>
              <a:rPr lang="da-DK" i="1" dirty="0" smtClean="0"/>
              <a:t>Strukturer = ikke eksisterende uden agenter og</a:t>
            </a:r>
          </a:p>
          <a:p>
            <a:pPr marL="0" indent="0">
              <a:defRPr/>
            </a:pPr>
            <a:endParaRPr lang="da-DK" i="1" dirty="0" smtClean="0"/>
          </a:p>
          <a:p>
            <a:pPr marL="0" indent="0" algn="ctr">
              <a:defRPr/>
            </a:pPr>
            <a:r>
              <a:rPr lang="da-DK" i="1" dirty="0" smtClean="0"/>
              <a:t>Derfor foretrækker Giddens at tale om ”strukturelle egenskaber” i stedet for strukturer</a:t>
            </a:r>
          </a:p>
          <a:p>
            <a:pPr marL="0" indent="0">
              <a:defRPr/>
            </a:pPr>
            <a:endParaRPr lang="da-DK" sz="28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1"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additive="base">
                                        <p:cTn id="7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Kritik af Giddens</a:t>
            </a:r>
            <a:endParaRPr lang="da-DK" dirty="0"/>
          </a:p>
        </p:txBody>
      </p:sp>
      <p:sp>
        <p:nvSpPr>
          <p:cNvPr id="3" name="Pladsholder til indhold 2"/>
          <p:cNvSpPr>
            <a:spLocks noGrp="1"/>
          </p:cNvSpPr>
          <p:nvPr>
            <p:ph idx="1"/>
          </p:nvPr>
        </p:nvSpPr>
        <p:spPr/>
        <p:txBody>
          <a:bodyPr/>
          <a:lstStyle/>
          <a:p>
            <a:pPr>
              <a:buFontTx/>
              <a:buAutoNum type="arabicParenR"/>
            </a:pPr>
            <a:r>
              <a:rPr lang="da-DK" altLang="da-DK" sz="2000" dirty="0"/>
              <a:t>Han opfinder et nyt strukturbegreb og medierer derfor ikke mellem handling og gamle strukturbegreber</a:t>
            </a:r>
          </a:p>
          <a:p>
            <a:pPr>
              <a:buFontTx/>
              <a:buAutoNum type="arabicParenR"/>
            </a:pPr>
            <a:r>
              <a:rPr lang="da-DK" altLang="da-DK" sz="2000" dirty="0" smtClean="0"/>
              <a:t>Teorien </a:t>
            </a:r>
            <a:r>
              <a:rPr lang="da-DK" altLang="da-DK" sz="2000" dirty="0"/>
              <a:t>for generel</a:t>
            </a:r>
          </a:p>
          <a:p>
            <a:pPr>
              <a:buFontTx/>
              <a:buAutoNum type="arabicParenR"/>
            </a:pPr>
            <a:r>
              <a:rPr lang="da-DK" altLang="da-DK" sz="2000" dirty="0"/>
              <a:t>Giddens er når alt kommer til alt tættere på </a:t>
            </a:r>
            <a:r>
              <a:rPr lang="da-DK" altLang="da-DK" sz="2000" dirty="0" err="1"/>
              <a:t>mikrosociologiens</a:t>
            </a:r>
            <a:r>
              <a:rPr lang="da-DK" altLang="da-DK" sz="2000" dirty="0"/>
              <a:t> kreative aktør. Det sociale livs tyngde, de overindividuelle mønstre  og institutioners indflydelse får han ikke helt fremhævet.</a:t>
            </a:r>
          </a:p>
          <a:p>
            <a:pPr>
              <a:buFontTx/>
              <a:buAutoNum type="arabicParenR"/>
            </a:pPr>
            <a:r>
              <a:rPr lang="da-DK" altLang="da-DK" sz="2000" dirty="0"/>
              <a:t>hvornår er handling rutinepræget? Hvornår er den kreativ?</a:t>
            </a:r>
          </a:p>
          <a:p>
            <a:pPr>
              <a:buFontTx/>
              <a:buAutoNum type="arabicParenR"/>
            </a:pPr>
            <a:r>
              <a:rPr lang="da-DK" altLang="da-DK" sz="2000" dirty="0"/>
              <a:t>Sprog analogien er problematisk. Sproglige strukturer ændres langsommere end andre strukturer.</a:t>
            </a:r>
          </a:p>
          <a:p>
            <a:pPr>
              <a:buFontTx/>
              <a:buAutoNum type="arabicParenR"/>
            </a:pPr>
            <a:r>
              <a:rPr lang="da-DK" altLang="da-DK" sz="2000" dirty="0"/>
              <a:t>Der skelnes ikke mellem individuelle og kollektive handlinger. Politiske grupper(feminister f.eks. ) har tit et mere distant-refleksivt forhold til struktur end  individuelle lægfolk.</a:t>
            </a:r>
          </a:p>
          <a:p>
            <a:endParaRPr lang="da-DK" sz="2000" dirty="0"/>
          </a:p>
        </p:txBody>
      </p:sp>
    </p:spTree>
    <p:extLst>
      <p:ext uri="{BB962C8B-B14F-4D97-AF65-F5344CB8AC3E}">
        <p14:creationId xmlns:p14="http://schemas.microsoft.com/office/powerpoint/2010/main" val="3639935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Tree>
    <p:extLst>
      <p:ext uri="{BB962C8B-B14F-4D97-AF65-F5344CB8AC3E}">
        <p14:creationId xmlns:p14="http://schemas.microsoft.com/office/powerpoint/2010/main" val="2922864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spTree>
    <p:extLst>
      <p:ext uri="{BB962C8B-B14F-4D97-AF65-F5344CB8AC3E}">
        <p14:creationId xmlns:p14="http://schemas.microsoft.com/office/powerpoint/2010/main" val="2767070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Giddens og modernitet</a:t>
            </a:r>
            <a:endParaRPr lang="da-DK" dirty="0"/>
          </a:p>
        </p:txBody>
      </p:sp>
      <p:pic>
        <p:nvPicPr>
          <p:cNvPr id="4" name="Picture 7" descr="874123016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7944" y="2420888"/>
            <a:ext cx="64465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timitetens forandring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290832"/>
            <a:ext cx="9032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odernitetens konsekvens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2133600"/>
            <a:ext cx="9032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148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det moderne/modernitet?</a:t>
            </a:r>
            <a:endParaRPr lang="da-DK" dirty="0"/>
          </a:p>
        </p:txBody>
      </p:sp>
      <p:sp>
        <p:nvSpPr>
          <p:cNvPr id="3" name="Pladsholder til indhold 2"/>
          <p:cNvSpPr>
            <a:spLocks noGrp="1"/>
          </p:cNvSpPr>
          <p:nvPr>
            <p:ph idx="1"/>
          </p:nvPr>
        </p:nvSpPr>
        <p:spPr/>
        <p:txBody>
          <a:bodyPr/>
          <a:lstStyle/>
          <a:p>
            <a:r>
              <a:rPr lang="da-DK" dirty="0" smtClean="0"/>
              <a:t>Moderniteten har gennemgået forskellige faser.</a:t>
            </a:r>
          </a:p>
          <a:p>
            <a:r>
              <a:rPr lang="da-DK" dirty="0" smtClean="0"/>
              <a:t>Tidlig modernitet hænger sammen med</a:t>
            </a:r>
          </a:p>
          <a:p>
            <a:r>
              <a:rPr lang="da-DK" altLang="da-DK" dirty="0"/>
              <a:t>Udviklingen af de sociale organisationsformer i Europa fra 1600-tallet og frem:</a:t>
            </a:r>
          </a:p>
          <a:p>
            <a:pPr>
              <a:buFont typeface="Arial" charset="0"/>
              <a:buChar char="►"/>
            </a:pPr>
            <a:r>
              <a:rPr lang="da-DK" altLang="da-DK" dirty="0"/>
              <a:t>Kapitalisme</a:t>
            </a:r>
          </a:p>
          <a:p>
            <a:pPr>
              <a:buFont typeface="Arial" charset="0"/>
              <a:buChar char="►"/>
            </a:pPr>
            <a:r>
              <a:rPr lang="da-DK" altLang="da-DK" dirty="0"/>
              <a:t>Industrialisme</a:t>
            </a:r>
          </a:p>
          <a:p>
            <a:pPr>
              <a:buFont typeface="Arial" charset="0"/>
              <a:buChar char="►"/>
            </a:pPr>
            <a:r>
              <a:rPr lang="da-DK" altLang="da-DK" dirty="0" smtClean="0"/>
              <a:t>Militærets </a:t>
            </a:r>
            <a:r>
              <a:rPr lang="da-DK" altLang="da-DK" dirty="0"/>
              <a:t>og militærindustriens </a:t>
            </a:r>
            <a:r>
              <a:rPr lang="da-DK" altLang="da-DK" dirty="0" smtClean="0"/>
              <a:t>udvikling</a:t>
            </a:r>
          </a:p>
          <a:p>
            <a:pPr>
              <a:buFont typeface="Arial" charset="0"/>
              <a:buChar char="►"/>
            </a:pPr>
            <a:r>
              <a:rPr lang="da-DK" altLang="da-DK" dirty="0"/>
              <a:t>Nationalstatens overvågning og </a:t>
            </a:r>
            <a:r>
              <a:rPr lang="da-DK" altLang="da-DK" dirty="0" smtClean="0"/>
              <a:t>informationskontrol. Stat og bureaukrati spiller en stadig større rolle i vores liv. </a:t>
            </a:r>
            <a:endParaRPr lang="da-DK" altLang="da-DK" dirty="0"/>
          </a:p>
          <a:p>
            <a:pPr>
              <a:buFont typeface="Arial" charset="0"/>
              <a:buChar char="►"/>
            </a:pPr>
            <a:r>
              <a:rPr lang="da-DK" altLang="da-DK" dirty="0" smtClean="0"/>
              <a:t>Oplysningstanker (troen på videnskab, fornuft og fremskridt, brud med traditionens åg).</a:t>
            </a:r>
            <a:endParaRPr lang="da-DK" altLang="da-DK" dirty="0"/>
          </a:p>
          <a:p>
            <a:endParaRPr lang="da-DK" altLang="da-DK" dirty="0"/>
          </a:p>
          <a:p>
            <a:endParaRPr lang="da-DK" dirty="0"/>
          </a:p>
        </p:txBody>
      </p:sp>
    </p:spTree>
    <p:extLst>
      <p:ext uri="{BB962C8B-B14F-4D97-AF65-F5344CB8AC3E}">
        <p14:creationId xmlns:p14="http://schemas.microsoft.com/office/powerpoint/2010/main" val="391265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67544" y="-1049149"/>
            <a:ext cx="8424936" cy="6001643"/>
          </a:xfrm>
          <a:prstGeom prst="rect">
            <a:avLst/>
          </a:prstGeom>
        </p:spPr>
        <p:txBody>
          <a:bodyPr wrap="square">
            <a:spAutoFit/>
          </a:bodyPr>
          <a:lstStyle/>
          <a:p>
            <a:endParaRPr lang="da-DK" b="0" dirty="0" smtClean="0"/>
          </a:p>
          <a:p>
            <a:endParaRPr lang="da-DK" b="0" dirty="0"/>
          </a:p>
          <a:p>
            <a:endParaRPr lang="da-DK" b="0" dirty="0" smtClean="0"/>
          </a:p>
          <a:p>
            <a:endParaRPr lang="da-DK" b="0" dirty="0"/>
          </a:p>
          <a:p>
            <a:endParaRPr lang="da-DK" b="0" dirty="0" smtClean="0"/>
          </a:p>
          <a:p>
            <a:r>
              <a:rPr lang="da-DK" b="0" dirty="0" smtClean="0"/>
              <a:t>Litteratur </a:t>
            </a:r>
            <a:r>
              <a:rPr lang="da-DK" b="0" dirty="0"/>
              <a:t>– bl.a.:</a:t>
            </a:r>
          </a:p>
          <a:p>
            <a:r>
              <a:rPr lang="en-US" b="0" i="1" dirty="0"/>
              <a:t>Capitalism and Modern Social Theory </a:t>
            </a:r>
            <a:r>
              <a:rPr lang="en-US" b="0" dirty="0"/>
              <a:t>(1971)</a:t>
            </a:r>
          </a:p>
          <a:p>
            <a:r>
              <a:rPr lang="en-US" b="0" i="1" dirty="0"/>
              <a:t>The Constitution of Society </a:t>
            </a:r>
            <a:r>
              <a:rPr lang="en-US" b="0" dirty="0"/>
              <a:t>(1984)</a:t>
            </a:r>
          </a:p>
          <a:p>
            <a:r>
              <a:rPr lang="en-US" b="0" i="1" dirty="0"/>
              <a:t>The Consequences of Modernity </a:t>
            </a:r>
            <a:r>
              <a:rPr lang="en-US" b="0" dirty="0"/>
              <a:t>(1990)</a:t>
            </a:r>
          </a:p>
          <a:p>
            <a:r>
              <a:rPr lang="da-DK" b="0" i="1" dirty="0" err="1"/>
              <a:t>Modernity</a:t>
            </a:r>
            <a:r>
              <a:rPr lang="da-DK" b="0" i="1" dirty="0"/>
              <a:t> and </a:t>
            </a:r>
            <a:r>
              <a:rPr lang="da-DK" b="0" i="1" dirty="0" err="1"/>
              <a:t>Self</a:t>
            </a:r>
            <a:r>
              <a:rPr lang="da-DK" b="0" i="1" dirty="0"/>
              <a:t>-Identity </a:t>
            </a:r>
            <a:r>
              <a:rPr lang="da-DK" b="0" dirty="0"/>
              <a:t>(1991)</a:t>
            </a:r>
          </a:p>
          <a:p>
            <a:r>
              <a:rPr lang="en-US" b="0" i="1" dirty="0"/>
              <a:t>The Transformation of Intimacy </a:t>
            </a:r>
            <a:r>
              <a:rPr lang="en-US" b="0" dirty="0"/>
              <a:t>(1992)</a:t>
            </a:r>
          </a:p>
          <a:p>
            <a:r>
              <a:rPr lang="en-US" b="0" i="1" dirty="0"/>
              <a:t>Beyond Left and Right </a:t>
            </a:r>
            <a:r>
              <a:rPr lang="en-US" b="0" dirty="0"/>
              <a:t>(1994)</a:t>
            </a:r>
          </a:p>
          <a:p>
            <a:r>
              <a:rPr lang="en-US" b="0" i="1" dirty="0"/>
              <a:t>The Third Way: The Renewal of Social Democracy </a:t>
            </a:r>
            <a:r>
              <a:rPr lang="en-US" b="0" dirty="0"/>
              <a:t>(1998)</a:t>
            </a:r>
          </a:p>
          <a:p>
            <a:r>
              <a:rPr lang="da-DK" b="0" i="1" dirty="0" err="1"/>
              <a:t>Runaway</a:t>
            </a:r>
            <a:r>
              <a:rPr lang="da-DK" b="0" i="1" dirty="0"/>
              <a:t> World </a:t>
            </a:r>
            <a:r>
              <a:rPr lang="da-DK" b="0" dirty="0"/>
              <a:t>(2000) </a:t>
            </a:r>
            <a:r>
              <a:rPr lang="da-DK" b="0" dirty="0" err="1" smtClean="0"/>
              <a:t>m.m</a:t>
            </a:r>
            <a:endParaRPr lang="da-DK" b="0" dirty="0" smtClean="0"/>
          </a:p>
          <a:p>
            <a:r>
              <a:rPr lang="da-DK" b="0" dirty="0" smtClean="0"/>
              <a:t>…</a:t>
            </a:r>
          </a:p>
          <a:p>
            <a:r>
              <a:rPr lang="da-DK" b="0" dirty="0" smtClean="0"/>
              <a:t>….</a:t>
            </a:r>
            <a:endParaRPr lang="da-DK" dirty="0"/>
          </a:p>
        </p:txBody>
      </p:sp>
    </p:spTree>
    <p:extLst>
      <p:ext uri="{BB962C8B-B14F-4D97-AF65-F5344CB8AC3E}">
        <p14:creationId xmlns:p14="http://schemas.microsoft.com/office/powerpoint/2010/main" val="4345663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Sen-modernitet eller høj-modernitet</a:t>
            </a:r>
            <a:endParaRPr lang="da-DK" dirty="0"/>
          </a:p>
        </p:txBody>
      </p:sp>
      <p:sp>
        <p:nvSpPr>
          <p:cNvPr id="3" name="Pladsholder til indhold 2"/>
          <p:cNvSpPr>
            <a:spLocks noGrp="1"/>
          </p:cNvSpPr>
          <p:nvPr>
            <p:ph idx="1"/>
          </p:nvPr>
        </p:nvSpPr>
        <p:spPr/>
        <p:txBody>
          <a:bodyPr/>
          <a:lstStyle/>
          <a:p>
            <a:r>
              <a:rPr lang="da-DK" dirty="0" smtClean="0"/>
              <a:t>Nyere fase af moderniteten, der er relateret til stigende globalisering, massemediering, </a:t>
            </a:r>
            <a:r>
              <a:rPr lang="da-DK" dirty="0" err="1" smtClean="0"/>
              <a:t>vidensophobning</a:t>
            </a:r>
            <a:r>
              <a:rPr lang="da-DK" dirty="0" smtClean="0"/>
              <a:t>, fragmentering og </a:t>
            </a:r>
            <a:r>
              <a:rPr lang="da-DK" dirty="0" err="1" smtClean="0"/>
              <a:t>pluralisering</a:t>
            </a:r>
            <a:r>
              <a:rPr lang="da-DK" dirty="0" smtClean="0"/>
              <a:t> af livsstil, mm. </a:t>
            </a:r>
            <a:endParaRPr lang="da-DK" dirty="0"/>
          </a:p>
        </p:txBody>
      </p:sp>
    </p:spTree>
    <p:extLst>
      <p:ext uri="{BB962C8B-B14F-4D97-AF65-F5344CB8AC3E}">
        <p14:creationId xmlns:p14="http://schemas.microsoft.com/office/powerpoint/2010/main" val="423118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påvirkes selvet/selv-</a:t>
            </a:r>
            <a:br>
              <a:rPr lang="da-DK" dirty="0" smtClean="0"/>
            </a:br>
            <a:r>
              <a:rPr lang="da-DK" dirty="0" smtClean="0"/>
              <a:t>identiteten af sen-</a:t>
            </a:r>
            <a:r>
              <a:rPr lang="da-DK" dirty="0" err="1" smtClean="0"/>
              <a:t>moderniten</a:t>
            </a:r>
            <a:r>
              <a:rPr lang="da-DK" dirty="0"/>
              <a:t>?</a:t>
            </a:r>
          </a:p>
        </p:txBody>
      </p:sp>
      <p:sp>
        <p:nvSpPr>
          <p:cNvPr id="3" name="Pladsholder til indhold 2"/>
          <p:cNvSpPr>
            <a:spLocks noGrp="1"/>
          </p:cNvSpPr>
          <p:nvPr>
            <p:ph idx="1"/>
          </p:nvPr>
        </p:nvSpPr>
        <p:spPr/>
        <p:txBody>
          <a:bodyPr/>
          <a:lstStyle/>
          <a:p>
            <a:r>
              <a:rPr lang="da-DK" dirty="0" smtClean="0"/>
              <a:t>Hvordan påvirkes vores oplevelse af os selv og af vores rolle og position i den verden, vi er en del af, af de processer man forbinder med moderniteten?</a:t>
            </a:r>
            <a:endParaRPr lang="da-DK" dirty="0"/>
          </a:p>
        </p:txBody>
      </p:sp>
    </p:spTree>
    <p:extLst>
      <p:ext uri="{BB962C8B-B14F-4D97-AF65-F5344CB8AC3E}">
        <p14:creationId xmlns:p14="http://schemas.microsoft.com/office/powerpoint/2010/main" val="1824133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Sen-modernitet har at gøre med </a:t>
            </a:r>
            <a:r>
              <a:rPr lang="da-DK" smtClean="0"/>
              <a:t/>
            </a:r>
            <a:br>
              <a:rPr lang="da-DK" smtClean="0"/>
            </a:br>
            <a:r>
              <a:rPr lang="da-DK" smtClean="0"/>
              <a:t>globalisering.</a:t>
            </a:r>
            <a:endParaRPr lang="da-DK"/>
          </a:p>
        </p:txBody>
      </p:sp>
      <p:sp>
        <p:nvSpPr>
          <p:cNvPr id="3" name="Pladsholder til indhold 2"/>
          <p:cNvSpPr>
            <a:spLocks noGrp="1"/>
          </p:cNvSpPr>
          <p:nvPr>
            <p:ph idx="1"/>
          </p:nvPr>
        </p:nvSpPr>
        <p:spPr/>
        <p:txBody>
          <a:bodyPr/>
          <a:lstStyle/>
          <a:p>
            <a:r>
              <a:rPr lang="da-DK" dirty="0" smtClean="0"/>
              <a:t>Og globalisering har at gøre med:</a:t>
            </a:r>
          </a:p>
          <a:p>
            <a:endParaRPr lang="da-DK" dirty="0" smtClean="0"/>
          </a:p>
          <a:p>
            <a:pPr>
              <a:buFont typeface="Arial" charset="0"/>
              <a:buChar char="►"/>
            </a:pPr>
            <a:r>
              <a:rPr lang="da-DK" altLang="da-DK" u="sng" dirty="0"/>
              <a:t>Adskillelse af tid og </a:t>
            </a:r>
            <a:r>
              <a:rPr lang="da-DK" altLang="da-DK" u="sng" dirty="0" smtClean="0"/>
              <a:t>rum</a:t>
            </a:r>
            <a:r>
              <a:rPr lang="da-DK" altLang="da-DK" dirty="0" smtClean="0"/>
              <a:t>. Tid og rum er ikke så vigtigt som før!</a:t>
            </a:r>
          </a:p>
          <a:p>
            <a:pPr>
              <a:buFont typeface="Arial" charset="0"/>
              <a:buChar char="►"/>
            </a:pPr>
            <a:r>
              <a:rPr lang="da-DK" altLang="da-DK" dirty="0" smtClean="0"/>
              <a:t>Det skyldes:</a:t>
            </a:r>
            <a:br>
              <a:rPr lang="da-DK" altLang="da-DK" dirty="0" smtClean="0"/>
            </a:br>
            <a:r>
              <a:rPr lang="da-DK" altLang="da-DK" dirty="0" smtClean="0"/>
              <a:t>Transport, elektronisk kommunikation, massemedier, mm. </a:t>
            </a:r>
          </a:p>
          <a:p>
            <a:pPr>
              <a:buFont typeface="Arial" charset="0"/>
              <a:buChar char="►"/>
            </a:pPr>
            <a:r>
              <a:rPr lang="da-DK" altLang="da-DK" dirty="0" smtClean="0"/>
              <a:t>Vi orienterer os mere globalt.  Og vi er påvirkede af det globale (krisen for eksempel)</a:t>
            </a:r>
          </a:p>
          <a:p>
            <a:pPr>
              <a:buFont typeface="Arial" charset="0"/>
              <a:buChar char="►"/>
            </a:pPr>
            <a:r>
              <a:rPr lang="da-DK" altLang="da-DK" dirty="0" smtClean="0"/>
              <a:t>Standardisering af tid. </a:t>
            </a:r>
          </a:p>
          <a:p>
            <a:pPr>
              <a:buFont typeface="Arial" charset="0"/>
              <a:buChar char="►"/>
            </a:pPr>
            <a:endParaRPr lang="da-DK" altLang="da-DK" dirty="0"/>
          </a:p>
          <a:p>
            <a:endParaRPr lang="da-DK" altLang="da-DK" dirty="0"/>
          </a:p>
          <a:p>
            <a:pPr lvl="4">
              <a:buFont typeface="Arial" charset="0"/>
              <a:buChar char="►"/>
            </a:pPr>
            <a:r>
              <a:rPr lang="da-DK" altLang="da-DK" u="sng" dirty="0" err="1"/>
              <a:t>Udlejringsmekanismer</a:t>
            </a:r>
            <a:r>
              <a:rPr lang="da-DK" altLang="da-DK" dirty="0"/>
              <a:t> </a:t>
            </a:r>
            <a:endParaRPr lang="da-DK" dirty="0"/>
          </a:p>
        </p:txBody>
      </p:sp>
    </p:spTree>
    <p:extLst>
      <p:ext uri="{BB962C8B-B14F-4D97-AF65-F5344CB8AC3E}">
        <p14:creationId xmlns:p14="http://schemas.microsoft.com/office/powerpoint/2010/main" val="3585212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t>Globalisering har endvidere at gøre med</a:t>
            </a:r>
            <a:endParaRPr lang="da-DK" sz="3200" dirty="0"/>
          </a:p>
        </p:txBody>
      </p:sp>
      <p:sp>
        <p:nvSpPr>
          <p:cNvPr id="3" name="Pladsholder til indhold 2"/>
          <p:cNvSpPr>
            <a:spLocks noGrp="1"/>
          </p:cNvSpPr>
          <p:nvPr>
            <p:ph idx="1"/>
          </p:nvPr>
        </p:nvSpPr>
        <p:spPr/>
        <p:txBody>
          <a:bodyPr/>
          <a:lstStyle/>
          <a:p>
            <a:r>
              <a:rPr lang="da-DK" dirty="0"/>
              <a:t> </a:t>
            </a:r>
          </a:p>
          <a:p>
            <a:r>
              <a:rPr lang="da-DK" u="sng" dirty="0" err="1"/>
              <a:t>Udlejringmekanismer</a:t>
            </a:r>
            <a:r>
              <a:rPr lang="da-DK" u="sng" dirty="0"/>
              <a:t> eller </a:t>
            </a:r>
            <a:r>
              <a:rPr lang="da-DK" u="sng" dirty="0" err="1" smtClean="0"/>
              <a:t>udlejringsprocesser</a:t>
            </a:r>
            <a:r>
              <a:rPr lang="da-DK" u="sng" dirty="0" smtClean="0"/>
              <a:t>:</a:t>
            </a:r>
            <a:r>
              <a:rPr lang="da-DK" dirty="0" smtClean="0"/>
              <a:t> hermed menes de </a:t>
            </a:r>
            <a:r>
              <a:rPr lang="da-DK" dirty="0"/>
              <a:t>processer der reorganiserer tid og rum</a:t>
            </a:r>
          </a:p>
          <a:p>
            <a:endParaRPr lang="da-DK" dirty="0" smtClean="0"/>
          </a:p>
          <a:p>
            <a:r>
              <a:rPr lang="da-DK" dirty="0" smtClean="0"/>
              <a:t>a</a:t>
            </a:r>
            <a:r>
              <a:rPr lang="da-DK" dirty="0"/>
              <a:t>) symbolske tegn  </a:t>
            </a:r>
            <a:r>
              <a:rPr lang="da-DK" dirty="0" smtClean="0"/>
              <a:t>(udvekslingsmekanismer med standard værdi)</a:t>
            </a:r>
            <a:endParaRPr lang="da-DK" dirty="0"/>
          </a:p>
          <a:p>
            <a:r>
              <a:rPr lang="da-DK" dirty="0"/>
              <a:t>b) ekspert systemer. </a:t>
            </a:r>
          </a:p>
          <a:p>
            <a:endParaRPr lang="da-DK" dirty="0" smtClean="0"/>
          </a:p>
          <a:p>
            <a:r>
              <a:rPr lang="da-DK" dirty="0" smtClean="0"/>
              <a:t>Eksempler på ekspert systemer: Sundhed, videnskab, mm. </a:t>
            </a:r>
            <a:endParaRPr lang="da-DK" dirty="0"/>
          </a:p>
        </p:txBody>
      </p:sp>
    </p:spTree>
    <p:extLst>
      <p:ext uri="{BB962C8B-B14F-4D97-AF65-F5344CB8AC3E}">
        <p14:creationId xmlns:p14="http://schemas.microsoft.com/office/powerpoint/2010/main" val="1686381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Tillid:</a:t>
            </a:r>
            <a:endParaRPr lang="da-DK" dirty="0"/>
          </a:p>
        </p:txBody>
      </p:sp>
      <p:sp>
        <p:nvSpPr>
          <p:cNvPr id="3" name="Pladsholder til indhold 2"/>
          <p:cNvSpPr>
            <a:spLocks noGrp="1"/>
          </p:cNvSpPr>
          <p:nvPr>
            <p:ph idx="1"/>
          </p:nvPr>
        </p:nvSpPr>
        <p:spPr/>
        <p:txBody>
          <a:bodyPr/>
          <a:lstStyle/>
          <a:p>
            <a:r>
              <a:rPr lang="da-DK" dirty="0" smtClean="0"/>
              <a:t>Tillid er et helt centralt træk ved moderniteten:</a:t>
            </a:r>
          </a:p>
          <a:p>
            <a:endParaRPr lang="da-DK" dirty="0"/>
          </a:p>
          <a:p>
            <a:r>
              <a:rPr lang="da-DK" dirty="0" smtClean="0"/>
              <a:t>Tillid praktiseres/findes på flere niveauer:</a:t>
            </a:r>
          </a:p>
          <a:p>
            <a:r>
              <a:rPr lang="da-DK" dirty="0" smtClean="0"/>
              <a:t/>
            </a:r>
            <a:br>
              <a:rPr lang="da-DK" dirty="0" smtClean="0"/>
            </a:br>
            <a:r>
              <a:rPr lang="da-DK" dirty="0" smtClean="0"/>
              <a:t>I ansigt til ansigt relationer (det er der ikke som sådan noget nyt i): </a:t>
            </a:r>
          </a:p>
          <a:p>
            <a:endParaRPr lang="da-DK" dirty="0"/>
          </a:p>
          <a:p>
            <a:r>
              <a:rPr lang="da-DK" dirty="0" smtClean="0"/>
              <a:t>Kendetegnende for moderniteten er derimod tillid til de ansigtsløse relationer – eller tillid til ekspertsystemer de fleste af os ikke forstår.</a:t>
            </a:r>
            <a:endParaRPr lang="da-DK" dirty="0"/>
          </a:p>
        </p:txBody>
      </p:sp>
    </p:spTree>
    <p:extLst>
      <p:ext uri="{BB962C8B-B14F-4D97-AF65-F5344CB8AC3E}">
        <p14:creationId xmlns:p14="http://schemas.microsoft.com/office/powerpoint/2010/main" val="3440565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smtClean="0"/>
              <a:t>Kendetegnende for moderniteten er at vi alle er </a:t>
            </a:r>
            <a:r>
              <a:rPr lang="da-DK" i="1" dirty="0" smtClean="0"/>
              <a:t>relativt uvidende </a:t>
            </a:r>
            <a:r>
              <a:rPr lang="da-DK" dirty="0" smtClean="0"/>
              <a:t>(i forhold til den samlede </a:t>
            </a:r>
            <a:r>
              <a:rPr lang="da-DK" dirty="0" err="1" smtClean="0"/>
              <a:t>vidensmængde</a:t>
            </a:r>
            <a:r>
              <a:rPr lang="da-DK" dirty="0" smtClean="0"/>
              <a:t> der eksisterer i videnssamfund) og derfor er nødt til at have tillid til at nogle andre har styr på tingene</a:t>
            </a:r>
          </a:p>
          <a:p>
            <a:endParaRPr lang="da-DK" dirty="0"/>
          </a:p>
          <a:p>
            <a:r>
              <a:rPr lang="da-DK" dirty="0" smtClean="0"/>
              <a:t>Eksempler:</a:t>
            </a:r>
            <a:br>
              <a:rPr lang="da-DK" dirty="0" smtClean="0"/>
            </a:br>
            <a:r>
              <a:rPr lang="da-DK" dirty="0" smtClean="0"/>
              <a:t>Hvad er det helt præcist, der holder en flyvemaskine i luften. </a:t>
            </a:r>
          </a:p>
          <a:p>
            <a:r>
              <a:rPr lang="da-DK" dirty="0" smtClean="0"/>
              <a:t>Lægevidenskaben, medicins virkning. </a:t>
            </a:r>
            <a:endParaRPr lang="da-DK" dirty="0"/>
          </a:p>
        </p:txBody>
      </p:sp>
    </p:spTree>
    <p:extLst>
      <p:ext uri="{BB962C8B-B14F-4D97-AF65-F5344CB8AC3E}">
        <p14:creationId xmlns:p14="http://schemas.microsoft.com/office/powerpoint/2010/main" val="3569539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smtClean="0"/>
              <a:t>Vores tillid er dog ikke mere blind og fuldstændig, end at den eksisterer i et kringlet parforhold med (sund) skepsis.</a:t>
            </a:r>
          </a:p>
          <a:p>
            <a:r>
              <a:rPr lang="da-DK" dirty="0" smtClean="0"/>
              <a:t>Vores tillid til ekspertsystemer skabes ofte gennem </a:t>
            </a:r>
            <a:r>
              <a:rPr lang="da-DK" i="1" dirty="0" smtClean="0"/>
              <a:t>adgangsporte – </a:t>
            </a:r>
            <a:r>
              <a:rPr lang="da-DK" dirty="0" smtClean="0"/>
              <a:t>ansigt til ansigt relationer, hvor systemet repræsenteres af mennesker (læger/bankrådgivere).</a:t>
            </a:r>
            <a:endParaRPr lang="da-DK" dirty="0"/>
          </a:p>
        </p:txBody>
      </p:sp>
    </p:spTree>
    <p:extLst>
      <p:ext uri="{BB962C8B-B14F-4D97-AF65-F5344CB8AC3E}">
        <p14:creationId xmlns:p14="http://schemas.microsoft.com/office/powerpoint/2010/main" val="1801045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smtClean="0"/>
              <a:t>Vores skeptiske indstilling til verden (inklusiv ekspertsystemer) hænger sammen med den moderne videnskabelige videns </a:t>
            </a:r>
            <a:r>
              <a:rPr lang="da-DK" i="1" dirty="0" smtClean="0"/>
              <a:t>hypotetiske karakter</a:t>
            </a:r>
          </a:p>
          <a:p>
            <a:endParaRPr lang="da-DK" dirty="0"/>
          </a:p>
          <a:p>
            <a:r>
              <a:rPr lang="da-DK" dirty="0" smtClean="0"/>
              <a:t>Videnskaben har erstattet traditionen og religionen – og så alligevel ikke helt. </a:t>
            </a:r>
          </a:p>
          <a:p>
            <a:endParaRPr lang="da-DK" dirty="0"/>
          </a:p>
          <a:p>
            <a:r>
              <a:rPr lang="da-DK" dirty="0" smtClean="0"/>
              <a:t>Videnskaben arbejder med udgangspunkt i tvivl om det man ved.  Derfor løbende revidering af eksisterende viden.</a:t>
            </a:r>
            <a:endParaRPr lang="da-DK" dirty="0"/>
          </a:p>
        </p:txBody>
      </p:sp>
    </p:spTree>
    <p:extLst>
      <p:ext uri="{BB962C8B-B14F-4D97-AF65-F5344CB8AC3E}">
        <p14:creationId xmlns:p14="http://schemas.microsoft.com/office/powerpoint/2010/main" val="2279822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 forskning”</a:t>
            </a:r>
            <a:endParaRPr lang="da-DK" dirty="0"/>
          </a:p>
        </p:txBody>
      </p:sp>
      <p:sp>
        <p:nvSpPr>
          <p:cNvPr id="3" name="Pladsholder til indhold 2"/>
          <p:cNvSpPr>
            <a:spLocks noGrp="1"/>
          </p:cNvSpPr>
          <p:nvPr>
            <p:ph idx="1"/>
          </p:nvPr>
        </p:nvSpPr>
        <p:spPr/>
        <p:txBody>
          <a:bodyPr/>
          <a:lstStyle/>
          <a:p>
            <a:r>
              <a:rPr lang="da-DK" dirty="0"/>
              <a:t>Ny forskning: En smule alkohol under graviditet skader ikke barnet</a:t>
            </a:r>
          </a:p>
          <a:p>
            <a:r>
              <a:rPr lang="da-DK" dirty="0"/>
              <a:t>Et beskedent alkoholforbrug under graviditeten har ingen betydning for barnets udvikling og intelligens, viser ny forskning fra Aarhus Universitet. </a:t>
            </a:r>
            <a:endParaRPr lang="da-DK" dirty="0" smtClean="0"/>
          </a:p>
          <a:p>
            <a:endParaRPr lang="da-DK" dirty="0"/>
          </a:p>
          <a:p>
            <a:r>
              <a:rPr lang="da-DK" dirty="0" smtClean="0">
                <a:hlinkClick r:id="rId2"/>
              </a:rPr>
              <a:t>http</a:t>
            </a:r>
            <a:r>
              <a:rPr lang="da-DK" dirty="0">
                <a:hlinkClick r:id="rId2"/>
              </a:rPr>
              <a:t>://</a:t>
            </a:r>
            <a:r>
              <a:rPr lang="da-DK" dirty="0" smtClean="0">
                <a:hlinkClick r:id="rId2"/>
              </a:rPr>
              <a:t>videnskab.dk/kort-nyt/forskere-passiv-rygning-giver-ikke-kraeft</a:t>
            </a:r>
            <a:endParaRPr lang="da-DK" dirty="0" smtClean="0"/>
          </a:p>
          <a:p>
            <a:endParaRPr lang="da-DK" dirty="0"/>
          </a:p>
          <a:p>
            <a:r>
              <a:rPr lang="da-DK" dirty="0"/>
              <a:t>"Jeg tror ikke på, at passiv rygning er farligt. Jeg er simpelthen en </a:t>
            </a:r>
            <a:r>
              <a:rPr lang="da-DK" i="1" dirty="0"/>
              <a:t>non-</a:t>
            </a:r>
            <a:r>
              <a:rPr lang="da-DK" i="1" dirty="0" err="1"/>
              <a:t>believer</a:t>
            </a:r>
            <a:r>
              <a:rPr lang="da-DK" dirty="0"/>
              <a:t> af den teori." </a:t>
            </a:r>
          </a:p>
        </p:txBody>
      </p:sp>
    </p:spTree>
    <p:extLst>
      <p:ext uri="{BB962C8B-B14F-4D97-AF65-F5344CB8AC3E}">
        <p14:creationId xmlns:p14="http://schemas.microsoft.com/office/powerpoint/2010/main" val="2658596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smtClean="0"/>
              <a:t>Endelig skaber videnskaben sine egne problemer</a:t>
            </a:r>
            <a:endParaRPr lang="da-DK" sz="2400" dirty="0"/>
          </a:p>
        </p:txBody>
      </p:sp>
      <p:sp>
        <p:nvSpPr>
          <p:cNvPr id="3" name="Pladsholder til indhold 2"/>
          <p:cNvSpPr>
            <a:spLocks noGrp="1"/>
          </p:cNvSpPr>
          <p:nvPr>
            <p:ph idx="1"/>
          </p:nvPr>
        </p:nvSpPr>
        <p:spPr/>
        <p:txBody>
          <a:bodyPr/>
          <a:lstStyle/>
          <a:p>
            <a:r>
              <a:rPr lang="da-DK" dirty="0" smtClean="0"/>
              <a:t>Atomkrigstrussel</a:t>
            </a:r>
          </a:p>
          <a:p>
            <a:r>
              <a:rPr lang="da-DK" dirty="0" smtClean="0"/>
              <a:t>Tjernobyl</a:t>
            </a:r>
          </a:p>
          <a:p>
            <a:r>
              <a:rPr lang="da-DK" dirty="0" smtClean="0"/>
              <a:t>Forurening</a:t>
            </a:r>
          </a:p>
          <a:p>
            <a:r>
              <a:rPr lang="da-DK" dirty="0" smtClean="0"/>
              <a:t>Global opvarmning</a:t>
            </a:r>
          </a:p>
          <a:p>
            <a:r>
              <a:rPr lang="da-DK" dirty="0" smtClean="0"/>
              <a:t>Økonomiske systemers krak.</a:t>
            </a:r>
            <a:endParaRPr lang="da-DK" dirty="0"/>
          </a:p>
        </p:txBody>
      </p:sp>
    </p:spTree>
    <p:extLst>
      <p:ext uri="{BB962C8B-B14F-4D97-AF65-F5344CB8AC3E}">
        <p14:creationId xmlns:p14="http://schemas.microsoft.com/office/powerpoint/2010/main" val="33907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algn="ctr"/>
            <a:r>
              <a:rPr lang="da-DK" smtClean="0"/>
              <a:t>Giddens sociologi</a:t>
            </a:r>
          </a:p>
        </p:txBody>
      </p:sp>
      <p:sp>
        <p:nvSpPr>
          <p:cNvPr id="5123" name="Pladsholder til indhold 2"/>
          <p:cNvSpPr>
            <a:spLocks noGrp="1"/>
          </p:cNvSpPr>
          <p:nvPr>
            <p:ph idx="1"/>
          </p:nvPr>
        </p:nvSpPr>
        <p:spPr/>
        <p:txBody>
          <a:bodyPr/>
          <a:lstStyle/>
          <a:p>
            <a:endParaRPr lang="da-DK" smtClean="0"/>
          </a:p>
          <a:p>
            <a:pPr>
              <a:buFont typeface="Wingdings" pitchFamily="2" charset="2"/>
              <a:buChar char="v"/>
            </a:pPr>
            <a:r>
              <a:rPr lang="da-DK" smtClean="0"/>
              <a:t>Vidtfavnende projekt og forskning over de sidste 30-35 år.</a:t>
            </a:r>
          </a:p>
          <a:p>
            <a:endParaRPr lang="da-DK" smtClean="0"/>
          </a:p>
          <a:p>
            <a:pPr>
              <a:buFont typeface="Wingdings" pitchFamily="2" charset="2"/>
              <a:buChar char="v"/>
            </a:pPr>
            <a:r>
              <a:rPr lang="da-DK" smtClean="0"/>
              <a:t>Omfatter såvel teorikritik (revurdering af klassikernes  bidrag; teoriudvikling, modernitetsanalyse – globalisering, politik)</a:t>
            </a:r>
          </a:p>
          <a:p>
            <a:endParaRPr lang="da-DK" smtClean="0"/>
          </a:p>
          <a:p>
            <a:pPr>
              <a:buFont typeface="Wingdings" pitchFamily="2" charset="2"/>
              <a:buChar char="v"/>
            </a:pPr>
            <a:r>
              <a:rPr lang="da-DK" smtClean="0"/>
              <a:t>Giddens sociologi deler kritikerne i forskellige lejre;</a:t>
            </a:r>
          </a:p>
          <a:p>
            <a:pPr>
              <a:buFont typeface="Wingdings" pitchFamily="2" charset="2"/>
              <a:buChar char="v"/>
            </a:pPr>
            <a:endParaRPr lang="da-DK" smtClean="0"/>
          </a:p>
          <a:p>
            <a:pPr>
              <a:buFont typeface="Wingdings" pitchFamily="2" charset="2"/>
              <a:buChar char="v"/>
            </a:pPr>
            <a:endParaRPr lang="da-DK"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b="0" dirty="0"/>
              <a:t>Det moderne samfund har følgelig skabt helt nye vilkår for</a:t>
            </a:r>
          </a:p>
          <a:p>
            <a:r>
              <a:rPr lang="da-DK" b="0" dirty="0"/>
              <a:t>såvel individet som for kollektivet. En faktor, der</a:t>
            </a:r>
          </a:p>
          <a:p>
            <a:r>
              <a:rPr lang="da-DK" b="0" dirty="0"/>
              <a:t>anskueliggør disse nye vilkår, er vores identitet.</a:t>
            </a:r>
          </a:p>
          <a:p>
            <a:r>
              <a:rPr lang="da-DK" b="0" dirty="0"/>
              <a:t> Hvad er identitet?</a:t>
            </a:r>
          </a:p>
          <a:p>
            <a:r>
              <a:rPr lang="da-DK" b="0" dirty="0"/>
              <a:t> </a:t>
            </a:r>
            <a:r>
              <a:rPr lang="da-DK" b="0" i="1" dirty="0"/>
              <a:t>Det</a:t>
            </a:r>
            <a:r>
              <a:rPr lang="da-DK" b="0" dirty="0"/>
              <a:t>, der gør, at vi kender os selv og det, der adskiller os fra andre…</a:t>
            </a:r>
          </a:p>
          <a:p>
            <a:r>
              <a:rPr lang="da-DK" b="0" dirty="0"/>
              <a:t> En ikke-</a:t>
            </a:r>
            <a:r>
              <a:rPr lang="da-DK" b="0" dirty="0" err="1"/>
              <a:t>substantialistisk</a:t>
            </a:r>
            <a:r>
              <a:rPr lang="da-DK" b="0" dirty="0"/>
              <a:t> størrelse, men snarere en</a:t>
            </a:r>
          </a:p>
          <a:p>
            <a:r>
              <a:rPr lang="da-DK" b="0" dirty="0"/>
              <a:t>processammenhæng, der forandres gennem vores liv.</a:t>
            </a:r>
          </a:p>
          <a:p>
            <a:r>
              <a:rPr lang="da-DK" b="0" dirty="0"/>
              <a:t> Identiteten er følgelig en fleksibel erfaringsbaseret</a:t>
            </a:r>
          </a:p>
          <a:p>
            <a:r>
              <a:rPr lang="da-DK" b="0" dirty="0"/>
              <a:t>mekanisme, der fungerer som pejlemærke for vores</a:t>
            </a:r>
          </a:p>
          <a:p>
            <a:r>
              <a:rPr lang="da-DK" b="0" dirty="0"/>
              <a:t>livsudfoldelse og omverdensforståelse.</a:t>
            </a:r>
          </a:p>
          <a:p>
            <a:endParaRPr lang="da-DK" dirty="0"/>
          </a:p>
        </p:txBody>
      </p:sp>
    </p:spTree>
    <p:extLst>
      <p:ext uri="{BB962C8B-B14F-4D97-AF65-F5344CB8AC3E}">
        <p14:creationId xmlns:p14="http://schemas.microsoft.com/office/powerpoint/2010/main" val="4094907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smtClean="0"/>
              <a:t>I det præmoderne samfund var det i vid udstrækning givet fra fødslen hvem man var og hvor man hørte hjemme i verden.</a:t>
            </a:r>
          </a:p>
          <a:p>
            <a:r>
              <a:rPr lang="da-DK" dirty="0" smtClean="0"/>
              <a:t>Var man født som bonde, så lå det ligesom i kortene, at man skulle være bonde, man gik i det tøj bønder nu engang gik i og havde ikke alle mulige overvejelser om forskellige livsstile.</a:t>
            </a:r>
          </a:p>
          <a:p>
            <a:r>
              <a:rPr lang="da-DK" dirty="0" smtClean="0"/>
              <a:t>Man havde den krop, man nu engang havde – og havde ikke overvejelser om bodybuilding, brystforstørrelser, </a:t>
            </a:r>
            <a:r>
              <a:rPr lang="da-DK" dirty="0" err="1" smtClean="0"/>
              <a:t>botox</a:t>
            </a:r>
            <a:r>
              <a:rPr lang="da-DK" dirty="0" smtClean="0"/>
              <a:t>, mm. </a:t>
            </a:r>
            <a:endParaRPr lang="da-DK" dirty="0"/>
          </a:p>
        </p:txBody>
      </p:sp>
    </p:spTree>
    <p:extLst>
      <p:ext uri="{BB962C8B-B14F-4D97-AF65-F5344CB8AC3E}">
        <p14:creationId xmlns:p14="http://schemas.microsoft.com/office/powerpoint/2010/main" val="2423271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smtClean="0"/>
              <a:t>I moderne samfund er vi løsrevet fra traditionens </a:t>
            </a:r>
            <a:r>
              <a:rPr lang="da-DK" dirty="0" err="1" smtClean="0"/>
              <a:t>stavnsbundethed</a:t>
            </a:r>
            <a:r>
              <a:rPr lang="da-DK" dirty="0" smtClean="0"/>
              <a:t>.</a:t>
            </a:r>
          </a:p>
          <a:p>
            <a:r>
              <a:rPr lang="da-DK" dirty="0" smtClean="0"/>
              <a:t>Refleksivitet og valg bliver modernitetens imperativer.</a:t>
            </a:r>
            <a:endParaRPr lang="da-DK" dirty="0"/>
          </a:p>
        </p:txBody>
      </p:sp>
    </p:spTree>
    <p:extLst>
      <p:ext uri="{BB962C8B-B14F-4D97-AF65-F5344CB8AC3E}">
        <p14:creationId xmlns:p14="http://schemas.microsoft.com/office/powerpoint/2010/main" val="1755922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000" dirty="0" smtClean="0"/>
              <a:t>Modernitet, selvidentitet og det (stakkels) frisatte individ</a:t>
            </a:r>
            <a:endParaRPr lang="da-DK" sz="2000" dirty="0"/>
          </a:p>
        </p:txBody>
      </p:sp>
      <p:sp>
        <p:nvSpPr>
          <p:cNvPr id="3" name="Pladsholder til indhold 2"/>
          <p:cNvSpPr>
            <a:spLocks noGrp="1"/>
          </p:cNvSpPr>
          <p:nvPr>
            <p:ph idx="1"/>
          </p:nvPr>
        </p:nvSpPr>
        <p:spPr/>
        <p:txBody>
          <a:bodyPr/>
          <a:lstStyle/>
          <a:p>
            <a:endParaRPr lang="da-DK" dirty="0" smtClean="0"/>
          </a:p>
          <a:p>
            <a:r>
              <a:rPr lang="da-DK" dirty="0"/>
              <a:t> </a:t>
            </a:r>
            <a:r>
              <a:rPr lang="da-DK" dirty="0" smtClean="0"/>
              <a:t>   </a:t>
            </a:r>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848"/>
            <a:ext cx="58197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1027" name="Picture 3" descr="https://jansyluvzu.files.wordpress.com/2012/10/choices1.jpg?w=741&amp;h=900">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444208" y="2780928"/>
            <a:ext cx="2354263"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altLang="da-DK" sz="13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Choice </a:t>
            </a:r>
            <a:endParaRPr kumimoji="0" lang="da-DK" altLang="da-DK"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89748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352738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https://jansyluvzu.files.wordpress.com/2012/10/choices2.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499992" y="1628800"/>
            <a:ext cx="47625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16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https://jansyluvzu.wordpress.com/tag/car/</a:t>
            </a:r>
          </a:p>
        </p:txBody>
      </p:sp>
      <p:sp>
        <p:nvSpPr>
          <p:cNvPr id="3" name="Pladsholder til indhold 2"/>
          <p:cNvSpPr>
            <a:spLocks noGrp="1"/>
          </p:cNvSpPr>
          <p:nvPr>
            <p:ph idx="1"/>
          </p:nvPr>
        </p:nvSpPr>
        <p:spPr/>
        <p:txBody>
          <a:bodyPr/>
          <a:lstStyle/>
          <a:p>
            <a:r>
              <a:rPr lang="da-DK" sz="1800" dirty="0"/>
              <a:t>All </a:t>
            </a:r>
            <a:r>
              <a:rPr lang="da-DK" sz="1800" dirty="0" err="1"/>
              <a:t>these</a:t>
            </a:r>
            <a:r>
              <a:rPr lang="da-DK" sz="1800" dirty="0"/>
              <a:t> </a:t>
            </a:r>
            <a:r>
              <a:rPr lang="da-DK" sz="1800" dirty="0" err="1"/>
              <a:t>choices</a:t>
            </a:r>
            <a:r>
              <a:rPr lang="da-DK" sz="1800" dirty="0"/>
              <a:t> </a:t>
            </a:r>
            <a:r>
              <a:rPr lang="da-DK" sz="1800" dirty="0" err="1"/>
              <a:t>that</a:t>
            </a:r>
            <a:r>
              <a:rPr lang="da-DK" sz="1800" dirty="0"/>
              <a:t> </a:t>
            </a:r>
            <a:r>
              <a:rPr lang="da-DK" sz="1800" dirty="0" err="1"/>
              <a:t>we</a:t>
            </a:r>
            <a:r>
              <a:rPr lang="da-DK" sz="1800" dirty="0"/>
              <a:t> </a:t>
            </a:r>
            <a:r>
              <a:rPr lang="da-DK" sz="1800" dirty="0" err="1"/>
              <a:t>are</a:t>
            </a:r>
            <a:r>
              <a:rPr lang="da-DK" sz="1800" dirty="0"/>
              <a:t> </a:t>
            </a:r>
            <a:r>
              <a:rPr lang="da-DK" sz="1800" dirty="0" err="1"/>
              <a:t>facing</a:t>
            </a:r>
            <a:r>
              <a:rPr lang="da-DK" sz="1800" dirty="0"/>
              <a:t> </a:t>
            </a:r>
            <a:r>
              <a:rPr lang="da-DK" sz="1800" dirty="0" err="1"/>
              <a:t>every</a:t>
            </a:r>
            <a:r>
              <a:rPr lang="da-DK" sz="1800" dirty="0"/>
              <a:t> single </a:t>
            </a:r>
            <a:r>
              <a:rPr lang="da-DK" sz="1800" dirty="0" err="1"/>
              <a:t>day</a:t>
            </a:r>
            <a:r>
              <a:rPr lang="da-DK" sz="1800" dirty="0"/>
              <a:t>. </a:t>
            </a:r>
            <a:r>
              <a:rPr lang="da-DK" sz="1800" dirty="0" err="1"/>
              <a:t>They</a:t>
            </a:r>
            <a:r>
              <a:rPr lang="da-DK" sz="1800" dirty="0"/>
              <a:t> never stop. </a:t>
            </a:r>
            <a:r>
              <a:rPr lang="da-DK" sz="1800" dirty="0" err="1"/>
              <a:t>I’ve</a:t>
            </a:r>
            <a:r>
              <a:rPr lang="da-DK" sz="1800" dirty="0"/>
              <a:t> never </a:t>
            </a:r>
            <a:r>
              <a:rPr lang="da-DK" sz="1800" dirty="0" err="1"/>
              <a:t>been</a:t>
            </a:r>
            <a:r>
              <a:rPr lang="da-DK" sz="1800" dirty="0"/>
              <a:t> a star at </a:t>
            </a:r>
            <a:r>
              <a:rPr lang="da-DK" sz="1800" dirty="0" err="1"/>
              <a:t>making</a:t>
            </a:r>
            <a:r>
              <a:rPr lang="da-DK" sz="1800" dirty="0"/>
              <a:t> </a:t>
            </a:r>
            <a:r>
              <a:rPr lang="da-DK" sz="1800" dirty="0" err="1"/>
              <a:t>choices</a:t>
            </a:r>
            <a:r>
              <a:rPr lang="da-DK" sz="1800" dirty="0"/>
              <a:t>. I </a:t>
            </a:r>
            <a:r>
              <a:rPr lang="da-DK" sz="1800" dirty="0" err="1"/>
              <a:t>doubt</a:t>
            </a:r>
            <a:r>
              <a:rPr lang="da-DK" sz="1800" dirty="0"/>
              <a:t> </a:t>
            </a:r>
            <a:r>
              <a:rPr lang="da-DK" sz="1800" dirty="0" err="1"/>
              <a:t>too</a:t>
            </a:r>
            <a:r>
              <a:rPr lang="da-DK" sz="1800" dirty="0"/>
              <a:t> </a:t>
            </a:r>
            <a:r>
              <a:rPr lang="da-DK" sz="1800" dirty="0" err="1"/>
              <a:t>much</a:t>
            </a:r>
            <a:r>
              <a:rPr lang="da-DK" sz="1800" dirty="0"/>
              <a:t> </a:t>
            </a:r>
            <a:r>
              <a:rPr lang="da-DK" sz="1800" dirty="0" err="1"/>
              <a:t>about</a:t>
            </a:r>
            <a:r>
              <a:rPr lang="da-DK" sz="1800" dirty="0"/>
              <a:t> </a:t>
            </a:r>
            <a:r>
              <a:rPr lang="da-DK" sz="1800" dirty="0" err="1"/>
              <a:t>what’s</a:t>
            </a:r>
            <a:r>
              <a:rPr lang="da-DK" sz="1800" dirty="0"/>
              <a:t> the </a:t>
            </a:r>
            <a:r>
              <a:rPr lang="da-DK" sz="1800" dirty="0" err="1"/>
              <a:t>best</a:t>
            </a:r>
            <a:r>
              <a:rPr lang="da-DK" sz="1800" dirty="0"/>
              <a:t> </a:t>
            </a:r>
            <a:r>
              <a:rPr lang="da-DK" sz="1800" dirty="0" err="1"/>
              <a:t>choice</a:t>
            </a:r>
            <a:r>
              <a:rPr lang="da-DK" sz="1800" dirty="0"/>
              <a:t>. </a:t>
            </a:r>
            <a:r>
              <a:rPr lang="da-DK" sz="1800" dirty="0" err="1"/>
              <a:t>It’s</a:t>
            </a:r>
            <a:r>
              <a:rPr lang="da-DK" sz="1800" dirty="0"/>
              <a:t> </a:t>
            </a:r>
            <a:r>
              <a:rPr lang="da-DK" sz="1800" dirty="0" err="1"/>
              <a:t>very</a:t>
            </a:r>
            <a:r>
              <a:rPr lang="da-DK" sz="1800" dirty="0"/>
              <a:t> </a:t>
            </a:r>
            <a:r>
              <a:rPr lang="da-DK" sz="1800" dirty="0" err="1"/>
              <a:t>exhausting</a:t>
            </a:r>
            <a:r>
              <a:rPr lang="da-DK" sz="1800" dirty="0"/>
              <a:t> </a:t>
            </a:r>
            <a:r>
              <a:rPr lang="da-DK" sz="1800" dirty="0" err="1"/>
              <a:t>sometimes</a:t>
            </a:r>
            <a:r>
              <a:rPr lang="da-DK" sz="1800" dirty="0"/>
              <a:t>. </a:t>
            </a:r>
            <a:r>
              <a:rPr lang="da-DK" sz="1800" dirty="0" err="1"/>
              <a:t>These</a:t>
            </a:r>
            <a:r>
              <a:rPr lang="da-DK" sz="1800" dirty="0"/>
              <a:t> </a:t>
            </a:r>
            <a:r>
              <a:rPr lang="da-DK" sz="1800" dirty="0" err="1"/>
              <a:t>days</a:t>
            </a:r>
            <a:r>
              <a:rPr lang="da-DK" sz="1800" dirty="0"/>
              <a:t> </a:t>
            </a:r>
            <a:r>
              <a:rPr lang="da-DK" sz="1800" dirty="0" err="1"/>
              <a:t>I’m</a:t>
            </a:r>
            <a:r>
              <a:rPr lang="da-DK" sz="1800" dirty="0"/>
              <a:t> </a:t>
            </a:r>
            <a:r>
              <a:rPr lang="da-DK" sz="1800" dirty="0" err="1"/>
              <a:t>surrounded</a:t>
            </a:r>
            <a:r>
              <a:rPr lang="da-DK" sz="1800" dirty="0"/>
              <a:t> with all </a:t>
            </a:r>
            <a:r>
              <a:rPr lang="da-DK" sz="1800" dirty="0" err="1"/>
              <a:t>these</a:t>
            </a:r>
            <a:r>
              <a:rPr lang="da-DK" sz="1800" dirty="0"/>
              <a:t> </a:t>
            </a:r>
            <a:r>
              <a:rPr lang="da-DK" sz="1800" dirty="0" err="1"/>
              <a:t>important</a:t>
            </a:r>
            <a:r>
              <a:rPr lang="da-DK" sz="1800" dirty="0"/>
              <a:t> </a:t>
            </a:r>
            <a:r>
              <a:rPr lang="da-DK" sz="1800" dirty="0" err="1"/>
              <a:t>choices</a:t>
            </a:r>
            <a:r>
              <a:rPr lang="da-DK" sz="1800" dirty="0"/>
              <a:t> I have to </a:t>
            </a:r>
            <a:r>
              <a:rPr lang="da-DK" sz="1800" dirty="0" err="1"/>
              <a:t>make</a:t>
            </a:r>
            <a:r>
              <a:rPr lang="da-DK" sz="1800" dirty="0"/>
              <a:t> in </a:t>
            </a:r>
            <a:r>
              <a:rPr lang="da-DK" sz="1800" dirty="0" err="1"/>
              <a:t>my</a:t>
            </a:r>
            <a:r>
              <a:rPr lang="da-DK" sz="1800" dirty="0"/>
              <a:t> </a:t>
            </a:r>
            <a:r>
              <a:rPr lang="da-DK" sz="1800" dirty="0" err="1"/>
              <a:t>life</a:t>
            </a:r>
            <a:r>
              <a:rPr lang="da-DK" sz="1800" dirty="0"/>
              <a:t> and I </a:t>
            </a:r>
            <a:r>
              <a:rPr lang="da-DK" sz="1800" dirty="0" err="1"/>
              <a:t>don’t</a:t>
            </a:r>
            <a:r>
              <a:rPr lang="da-DK" sz="1800" dirty="0"/>
              <a:t> </a:t>
            </a:r>
            <a:r>
              <a:rPr lang="da-DK" sz="1800" dirty="0" err="1"/>
              <a:t>want</a:t>
            </a:r>
            <a:r>
              <a:rPr lang="da-DK" sz="1800" dirty="0"/>
              <a:t> to </a:t>
            </a:r>
            <a:r>
              <a:rPr lang="da-DK" sz="1800" dirty="0" err="1"/>
              <a:t>regret</a:t>
            </a:r>
            <a:r>
              <a:rPr lang="da-DK" sz="1800" dirty="0"/>
              <a:t> </a:t>
            </a:r>
            <a:r>
              <a:rPr lang="da-DK" sz="1800" dirty="0" err="1"/>
              <a:t>any</a:t>
            </a:r>
            <a:r>
              <a:rPr lang="da-DK" sz="1800" dirty="0"/>
              <a:t> of </a:t>
            </a:r>
            <a:r>
              <a:rPr lang="da-DK" sz="1800" dirty="0" err="1"/>
              <a:t>them</a:t>
            </a:r>
            <a:r>
              <a:rPr lang="da-DK" sz="1800" dirty="0"/>
              <a:t>. </a:t>
            </a:r>
            <a:r>
              <a:rPr lang="da-DK" sz="1800" dirty="0" err="1"/>
              <a:t>You’ll</a:t>
            </a:r>
            <a:r>
              <a:rPr lang="da-DK" sz="1800" dirty="0"/>
              <a:t> </a:t>
            </a:r>
            <a:r>
              <a:rPr lang="da-DK" sz="1800" dirty="0" err="1"/>
              <a:t>only</a:t>
            </a:r>
            <a:r>
              <a:rPr lang="da-DK" sz="1800" dirty="0"/>
              <a:t> find out if </a:t>
            </a:r>
            <a:r>
              <a:rPr lang="da-DK" sz="1800" dirty="0" err="1"/>
              <a:t>you’ve</a:t>
            </a:r>
            <a:r>
              <a:rPr lang="da-DK" sz="1800" dirty="0"/>
              <a:t> made the right </a:t>
            </a:r>
            <a:r>
              <a:rPr lang="da-DK" sz="1800" dirty="0" err="1"/>
              <a:t>choice</a:t>
            </a:r>
            <a:r>
              <a:rPr lang="da-DK" sz="1800" dirty="0"/>
              <a:t> </a:t>
            </a:r>
            <a:r>
              <a:rPr lang="da-DK" sz="1800" dirty="0" err="1"/>
              <a:t>once</a:t>
            </a:r>
            <a:r>
              <a:rPr lang="da-DK" sz="1800" dirty="0"/>
              <a:t> </a:t>
            </a:r>
            <a:r>
              <a:rPr lang="da-DK" sz="1800" dirty="0" err="1"/>
              <a:t>you’ve</a:t>
            </a:r>
            <a:r>
              <a:rPr lang="da-DK" sz="1800" dirty="0"/>
              <a:t> </a:t>
            </a:r>
            <a:r>
              <a:rPr lang="da-DK" sz="1800" dirty="0" err="1"/>
              <a:t>already</a:t>
            </a:r>
            <a:r>
              <a:rPr lang="da-DK" sz="1800" dirty="0"/>
              <a:t> </a:t>
            </a:r>
            <a:r>
              <a:rPr lang="da-DK" sz="1800" dirty="0" err="1"/>
              <a:t>chosen</a:t>
            </a:r>
            <a:r>
              <a:rPr lang="da-DK" sz="1800" dirty="0"/>
              <a:t> </a:t>
            </a:r>
            <a:r>
              <a:rPr lang="da-DK" sz="1800" dirty="0" smtClean="0"/>
              <a:t>it….</a:t>
            </a:r>
          </a:p>
          <a:p>
            <a:r>
              <a:rPr lang="da-DK" sz="1800" dirty="0" err="1" smtClean="0"/>
              <a:t>Then</a:t>
            </a:r>
            <a:r>
              <a:rPr lang="da-DK" sz="1800" dirty="0" smtClean="0"/>
              <a:t> </a:t>
            </a:r>
            <a:r>
              <a:rPr lang="da-DK" sz="1800" dirty="0" err="1"/>
              <a:t>there</a:t>
            </a:r>
            <a:r>
              <a:rPr lang="da-DK" sz="1800" dirty="0"/>
              <a:t> </a:t>
            </a:r>
            <a:r>
              <a:rPr lang="da-DK" sz="1800" dirty="0" err="1"/>
              <a:t>are</a:t>
            </a:r>
            <a:r>
              <a:rPr lang="da-DK" sz="1800" dirty="0"/>
              <a:t> all </a:t>
            </a:r>
            <a:r>
              <a:rPr lang="da-DK" sz="1800" dirty="0" err="1"/>
              <a:t>these</a:t>
            </a:r>
            <a:r>
              <a:rPr lang="da-DK" sz="1800" dirty="0"/>
              <a:t> </a:t>
            </a:r>
            <a:r>
              <a:rPr lang="da-DK" sz="1800" dirty="0" err="1"/>
              <a:t>daily</a:t>
            </a:r>
            <a:r>
              <a:rPr lang="da-DK" sz="1800" dirty="0"/>
              <a:t> </a:t>
            </a:r>
            <a:r>
              <a:rPr lang="da-DK" sz="1800" dirty="0" err="1"/>
              <a:t>choices</a:t>
            </a:r>
            <a:r>
              <a:rPr lang="da-DK" sz="1800" dirty="0"/>
              <a:t> </a:t>
            </a:r>
            <a:r>
              <a:rPr lang="da-DK" sz="1800" dirty="0" err="1"/>
              <a:t>you</a:t>
            </a:r>
            <a:r>
              <a:rPr lang="da-DK" sz="1800" dirty="0"/>
              <a:t> </a:t>
            </a:r>
            <a:r>
              <a:rPr lang="da-DK" sz="1800" dirty="0" err="1"/>
              <a:t>make</a:t>
            </a:r>
            <a:r>
              <a:rPr lang="da-DK" sz="1800" dirty="0"/>
              <a:t> </a:t>
            </a:r>
            <a:r>
              <a:rPr lang="da-DK" sz="1800" dirty="0" err="1"/>
              <a:t>that</a:t>
            </a:r>
            <a:r>
              <a:rPr lang="da-DK" sz="1800" dirty="0"/>
              <a:t> </a:t>
            </a:r>
            <a:r>
              <a:rPr lang="da-DK" sz="1800" dirty="0" err="1"/>
              <a:t>are</a:t>
            </a:r>
            <a:r>
              <a:rPr lang="da-DK" sz="1800" dirty="0"/>
              <a:t> </a:t>
            </a:r>
            <a:r>
              <a:rPr lang="da-DK" sz="1800" dirty="0" err="1"/>
              <a:t>sometimes</a:t>
            </a:r>
            <a:r>
              <a:rPr lang="da-DK" sz="1800" dirty="0"/>
              <a:t> simple and </a:t>
            </a:r>
            <a:r>
              <a:rPr lang="da-DK" sz="1800" dirty="0" err="1"/>
              <a:t>sometimes</a:t>
            </a:r>
            <a:r>
              <a:rPr lang="da-DK" sz="1800" dirty="0"/>
              <a:t> </a:t>
            </a:r>
            <a:r>
              <a:rPr lang="da-DK" sz="1800" dirty="0" err="1"/>
              <a:t>hard</a:t>
            </a:r>
            <a:r>
              <a:rPr lang="da-DK" sz="1800" dirty="0"/>
              <a:t>. </a:t>
            </a:r>
            <a:r>
              <a:rPr lang="da-DK" sz="1800" dirty="0" err="1"/>
              <a:t>Like</a:t>
            </a:r>
            <a:r>
              <a:rPr lang="da-DK" sz="1800" dirty="0"/>
              <a:t> </a:t>
            </a:r>
            <a:r>
              <a:rPr lang="da-DK" sz="1800" dirty="0" err="1"/>
              <a:t>what</a:t>
            </a:r>
            <a:r>
              <a:rPr lang="da-DK" sz="1800" dirty="0"/>
              <a:t> </a:t>
            </a:r>
            <a:r>
              <a:rPr lang="da-DK" sz="1800" dirty="0" err="1"/>
              <a:t>food</a:t>
            </a:r>
            <a:r>
              <a:rPr lang="da-DK" sz="1800" dirty="0"/>
              <a:t> to </a:t>
            </a:r>
            <a:r>
              <a:rPr lang="da-DK" sz="1800" dirty="0" err="1"/>
              <a:t>buy</a:t>
            </a:r>
            <a:r>
              <a:rPr lang="da-DK" sz="1800" dirty="0"/>
              <a:t> in the </a:t>
            </a:r>
            <a:r>
              <a:rPr lang="da-DK" sz="1800" dirty="0" err="1"/>
              <a:t>grocery</a:t>
            </a:r>
            <a:r>
              <a:rPr lang="da-DK" sz="1800" dirty="0"/>
              <a:t> store for diner. Do I </a:t>
            </a:r>
            <a:r>
              <a:rPr lang="da-DK" sz="1800" dirty="0" err="1"/>
              <a:t>pick</a:t>
            </a:r>
            <a:r>
              <a:rPr lang="da-DK" sz="1800" dirty="0"/>
              <a:t> the </a:t>
            </a:r>
            <a:r>
              <a:rPr lang="da-DK" sz="1800" dirty="0" err="1"/>
              <a:t>healthy</a:t>
            </a:r>
            <a:r>
              <a:rPr lang="da-DK" sz="1800" dirty="0"/>
              <a:t> </a:t>
            </a:r>
            <a:r>
              <a:rPr lang="da-DK" sz="1800" dirty="0" err="1"/>
              <a:t>food</a:t>
            </a:r>
            <a:r>
              <a:rPr lang="da-DK" sz="1800" dirty="0"/>
              <a:t>, or the </a:t>
            </a:r>
            <a:r>
              <a:rPr lang="da-DK" sz="1800" dirty="0" err="1"/>
              <a:t>tasty</a:t>
            </a:r>
            <a:r>
              <a:rPr lang="da-DK" sz="1800" dirty="0"/>
              <a:t> </a:t>
            </a:r>
            <a:r>
              <a:rPr lang="da-DK" sz="1800" dirty="0" err="1"/>
              <a:t>unhealthy</a:t>
            </a:r>
            <a:r>
              <a:rPr lang="da-DK" sz="1800" dirty="0"/>
              <a:t> </a:t>
            </a:r>
            <a:r>
              <a:rPr lang="da-DK" sz="1800" dirty="0" err="1"/>
              <a:t>food</a:t>
            </a:r>
            <a:r>
              <a:rPr lang="da-DK" sz="1800" dirty="0"/>
              <a:t>. Do I </a:t>
            </a:r>
            <a:r>
              <a:rPr lang="da-DK" sz="1800" dirty="0" err="1"/>
              <a:t>pick</a:t>
            </a:r>
            <a:r>
              <a:rPr lang="da-DK" sz="1800" dirty="0"/>
              <a:t> the </a:t>
            </a:r>
            <a:r>
              <a:rPr lang="da-DK" sz="1800" dirty="0" err="1"/>
              <a:t>healthy</a:t>
            </a:r>
            <a:r>
              <a:rPr lang="da-DK" sz="1800" dirty="0"/>
              <a:t> pasta with </a:t>
            </a:r>
            <a:r>
              <a:rPr lang="da-DK" sz="1800" dirty="0" err="1"/>
              <a:t>fresh</a:t>
            </a:r>
            <a:r>
              <a:rPr lang="da-DK" sz="1800" dirty="0"/>
              <a:t> greens or just a pizza in the </a:t>
            </a:r>
            <a:r>
              <a:rPr lang="da-DK" sz="1800" dirty="0" err="1"/>
              <a:t>microwave</a:t>
            </a:r>
            <a:r>
              <a:rPr lang="da-DK" sz="1800" dirty="0"/>
              <a:t>. Do I go </a:t>
            </a:r>
            <a:r>
              <a:rPr lang="da-DK" sz="1800" dirty="0" err="1"/>
              <a:t>swimming</a:t>
            </a:r>
            <a:r>
              <a:rPr lang="da-DK" sz="1800" dirty="0"/>
              <a:t> or </a:t>
            </a:r>
            <a:r>
              <a:rPr lang="da-DK" sz="1800" dirty="0" err="1"/>
              <a:t>stay</a:t>
            </a:r>
            <a:r>
              <a:rPr lang="da-DK" sz="1800" dirty="0"/>
              <a:t> on the </a:t>
            </a:r>
            <a:r>
              <a:rPr lang="da-DK" sz="1800" dirty="0" err="1"/>
              <a:t>couch</a:t>
            </a:r>
            <a:r>
              <a:rPr lang="da-DK" sz="1800" dirty="0"/>
              <a:t>.</a:t>
            </a:r>
          </a:p>
          <a:p>
            <a:r>
              <a:rPr lang="da-DK" sz="1800" dirty="0"/>
              <a:t>All </a:t>
            </a:r>
            <a:r>
              <a:rPr lang="da-DK" sz="1800" dirty="0" err="1"/>
              <a:t>these</a:t>
            </a:r>
            <a:r>
              <a:rPr lang="da-DK" sz="1800" dirty="0"/>
              <a:t> </a:t>
            </a:r>
            <a:r>
              <a:rPr lang="da-DK" sz="1800" dirty="0" err="1"/>
              <a:t>choices</a:t>
            </a:r>
            <a:r>
              <a:rPr lang="da-DK" sz="1800" dirty="0"/>
              <a:t>. </a:t>
            </a:r>
            <a:r>
              <a:rPr lang="da-DK" sz="1800" dirty="0" err="1"/>
              <a:t>They</a:t>
            </a:r>
            <a:r>
              <a:rPr lang="da-DK" sz="1800" dirty="0"/>
              <a:t> </a:t>
            </a:r>
            <a:r>
              <a:rPr lang="da-DK" sz="1800" dirty="0" err="1"/>
              <a:t>will</a:t>
            </a:r>
            <a:r>
              <a:rPr lang="da-DK" sz="1800" dirty="0"/>
              <a:t> </a:t>
            </a:r>
            <a:r>
              <a:rPr lang="da-DK" sz="1800" dirty="0" err="1"/>
              <a:t>make</a:t>
            </a:r>
            <a:r>
              <a:rPr lang="da-DK" sz="1800" dirty="0"/>
              <a:t> </a:t>
            </a:r>
            <a:r>
              <a:rPr lang="da-DK" sz="1800" dirty="0" err="1"/>
              <a:t>us</a:t>
            </a:r>
            <a:r>
              <a:rPr lang="da-DK" sz="1800" dirty="0"/>
              <a:t> </a:t>
            </a:r>
            <a:r>
              <a:rPr lang="da-DK" sz="1800" dirty="0" err="1"/>
              <a:t>who</a:t>
            </a:r>
            <a:r>
              <a:rPr lang="da-DK" sz="1800" dirty="0"/>
              <a:t> </a:t>
            </a:r>
            <a:r>
              <a:rPr lang="da-DK" sz="1800" dirty="0" err="1"/>
              <a:t>we</a:t>
            </a:r>
            <a:r>
              <a:rPr lang="da-DK" sz="1800" dirty="0"/>
              <a:t> </a:t>
            </a:r>
            <a:r>
              <a:rPr lang="da-DK" sz="1800" dirty="0" err="1"/>
              <a:t>are</a:t>
            </a:r>
            <a:r>
              <a:rPr lang="da-DK" sz="1800" dirty="0"/>
              <a:t>. I </a:t>
            </a:r>
            <a:r>
              <a:rPr lang="da-DK" sz="1800" dirty="0" err="1"/>
              <a:t>hope</a:t>
            </a:r>
            <a:r>
              <a:rPr lang="da-DK" sz="1800" dirty="0"/>
              <a:t> I </a:t>
            </a:r>
            <a:r>
              <a:rPr lang="da-DK" sz="1800" dirty="0" err="1"/>
              <a:t>make</a:t>
            </a:r>
            <a:r>
              <a:rPr lang="da-DK" sz="1800" dirty="0"/>
              <a:t> the right </a:t>
            </a:r>
            <a:r>
              <a:rPr lang="da-DK" sz="1800" dirty="0" err="1"/>
              <a:t>choices</a:t>
            </a:r>
            <a:r>
              <a:rPr lang="da-DK" sz="1800" dirty="0"/>
              <a:t> in </a:t>
            </a:r>
            <a:r>
              <a:rPr lang="da-DK" sz="1800" dirty="0" err="1"/>
              <a:t>my</a:t>
            </a:r>
            <a:r>
              <a:rPr lang="da-DK" sz="1800" dirty="0"/>
              <a:t> </a:t>
            </a:r>
            <a:r>
              <a:rPr lang="da-DK" sz="1800" dirty="0" err="1"/>
              <a:t>life</a:t>
            </a:r>
            <a:r>
              <a:rPr lang="da-DK" sz="1800" dirty="0"/>
              <a:t>.</a:t>
            </a:r>
          </a:p>
          <a:p>
            <a:endParaRPr lang="da-DK" sz="1800" dirty="0"/>
          </a:p>
          <a:p>
            <a:endParaRPr lang="da-DK" sz="1800" dirty="0"/>
          </a:p>
        </p:txBody>
      </p:sp>
    </p:spTree>
    <p:extLst>
      <p:ext uri="{BB962C8B-B14F-4D97-AF65-F5344CB8AC3E}">
        <p14:creationId xmlns:p14="http://schemas.microsoft.com/office/powerpoint/2010/main" val="1259995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smtClean="0"/>
              <a:t>Om stil har George </a:t>
            </a:r>
            <a:r>
              <a:rPr lang="da-DK" sz="2400" dirty="0" err="1" smtClean="0"/>
              <a:t>Simmel</a:t>
            </a:r>
            <a:r>
              <a:rPr lang="da-DK" sz="2400" dirty="0" smtClean="0"/>
              <a:t> engang sagt: </a:t>
            </a:r>
            <a:endParaRPr lang="da-DK" sz="2400" dirty="0"/>
          </a:p>
        </p:txBody>
      </p:sp>
      <p:sp>
        <p:nvSpPr>
          <p:cNvPr id="3" name="Pladsholder til indhold 2"/>
          <p:cNvSpPr>
            <a:spLocks noGrp="1"/>
          </p:cNvSpPr>
          <p:nvPr>
            <p:ph idx="1"/>
          </p:nvPr>
        </p:nvSpPr>
        <p:spPr/>
        <p:txBody>
          <a:bodyPr/>
          <a:lstStyle/>
          <a:p>
            <a:r>
              <a:rPr lang="da-DK" dirty="0"/>
              <a:t> </a:t>
            </a:r>
            <a:endParaRPr lang="da-DK" sz="1600" dirty="0"/>
          </a:p>
          <a:p>
            <a:r>
              <a:rPr lang="en-GB" sz="1600" dirty="0"/>
              <a:t>People who know only one uniform style which permeates their whole life will perceive this style as being identical with its contents. Since everything they create or contemplate is naturally expressed in this style, there are no psychological grounds for distinguishing it from the material or the formative and contemplative process or for contrasting the style as a form independent of the self. Only where a variety of given styles exist will one detach it self from its content so that its independence and specific significance gives us the freedom to choose between the one and the other. Through the differentiation of styles each individual style and thus style in general becomes objective whose validity is independent of human subjects and their interests, activities, approval or disapproval. The fact that the entire visible environment of our cultural life has disintegrated into a plurality of styles dissolves that original relationship to style where subject and object are not yet separated. Instead we are confronted with a world of expressive possibilities; each developed according to their own norms, wit a host of forms within which to express life as a whole. Thus, these forms on the on side and our subjectivity on the other, are like two parties between a purely fortuitous relationship of contacts, harmonies and disharmonies prevail </a:t>
            </a:r>
            <a:endParaRPr lang="da-DK" sz="1600" dirty="0"/>
          </a:p>
        </p:txBody>
      </p:sp>
    </p:spTree>
    <p:extLst>
      <p:ext uri="{BB962C8B-B14F-4D97-AF65-F5344CB8AC3E}">
        <p14:creationId xmlns:p14="http://schemas.microsoft.com/office/powerpoint/2010/main" val="11363208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smtClean="0"/>
              <a:t>Modernitetens påtvungne refleksivitet har også at gøre med </a:t>
            </a:r>
            <a:r>
              <a:rPr lang="da-DK" dirty="0" err="1" smtClean="0"/>
              <a:t>pluralisering</a:t>
            </a:r>
            <a:r>
              <a:rPr lang="da-DK" dirty="0" smtClean="0"/>
              <a:t> af livsverdener.</a:t>
            </a:r>
          </a:p>
          <a:p>
            <a:endParaRPr lang="da-DK" dirty="0"/>
          </a:p>
          <a:p>
            <a:r>
              <a:rPr lang="da-DK" dirty="0" smtClean="0"/>
              <a:t>Ingen tradition giver absolut tryghed – man kan </a:t>
            </a:r>
            <a:r>
              <a:rPr lang="da-DK" i="1" dirty="0" smtClean="0"/>
              <a:t>vælge</a:t>
            </a:r>
            <a:r>
              <a:rPr lang="da-DK" dirty="0" smtClean="0"/>
              <a:t> at være religiøs, men man bliver konfronteret med at en religiøs forklaring på hvordan verden hænger sammen kun er </a:t>
            </a:r>
            <a:r>
              <a:rPr lang="da-DK" i="1" dirty="0" smtClean="0"/>
              <a:t>en af mange mulige forklaringer</a:t>
            </a:r>
            <a:r>
              <a:rPr lang="da-DK" dirty="0" smtClean="0"/>
              <a:t> på hvordan verden hænger sammen. </a:t>
            </a:r>
          </a:p>
        </p:txBody>
      </p:sp>
    </p:spTree>
    <p:extLst>
      <p:ext uri="{BB962C8B-B14F-4D97-AF65-F5344CB8AC3E}">
        <p14:creationId xmlns:p14="http://schemas.microsoft.com/office/powerpoint/2010/main" val="2787318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Selvets refleksive projekt</a:t>
            </a:r>
            <a:endParaRPr lang="da-DK" dirty="0"/>
          </a:p>
        </p:txBody>
      </p:sp>
      <p:sp>
        <p:nvSpPr>
          <p:cNvPr id="3" name="Pladsholder til indhold 2"/>
          <p:cNvSpPr>
            <a:spLocks noGrp="1"/>
          </p:cNvSpPr>
          <p:nvPr>
            <p:ph idx="1"/>
          </p:nvPr>
        </p:nvSpPr>
        <p:spPr/>
        <p:txBody>
          <a:bodyPr/>
          <a:lstStyle/>
          <a:p>
            <a:r>
              <a:rPr lang="da-DK" dirty="0" smtClean="0"/>
              <a:t>Vi får med andre ord ikke vores identitet ”foræret” som man gjorde førhen.</a:t>
            </a:r>
          </a:p>
          <a:p>
            <a:endParaRPr lang="da-DK" dirty="0"/>
          </a:p>
          <a:p>
            <a:r>
              <a:rPr lang="da-DK" dirty="0" smtClean="0"/>
              <a:t>Selvidentitet bliver et refleksivt og løbende projekt, der består i at opretholde en sammenhængende selvfortælling.</a:t>
            </a:r>
          </a:p>
        </p:txBody>
      </p:sp>
    </p:spTree>
    <p:extLst>
      <p:ext uri="{BB962C8B-B14F-4D97-AF65-F5344CB8AC3E}">
        <p14:creationId xmlns:p14="http://schemas.microsoft.com/office/powerpoint/2010/main" val="17657059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a:t>Vi skal aktivt konstruere (vedligeholde/modificere) vores selvidentitet – via eksempelvis:</a:t>
            </a:r>
          </a:p>
          <a:p>
            <a:r>
              <a:rPr lang="da-DK" dirty="0"/>
              <a:t>Plejning og modifikation af kroppen</a:t>
            </a:r>
          </a:p>
          <a:p>
            <a:r>
              <a:rPr lang="da-DK" dirty="0"/>
              <a:t>Valg af livsstil (integreret sæt af praksisser, der handler om materiel overlevelse, men også om meget andet). </a:t>
            </a:r>
            <a:br>
              <a:rPr lang="da-DK" dirty="0"/>
            </a:br>
            <a:endParaRPr lang="da-DK" dirty="0" smtClean="0"/>
          </a:p>
          <a:p>
            <a:r>
              <a:rPr lang="da-DK" dirty="0" smtClean="0"/>
              <a:t>Coaching/terapi </a:t>
            </a:r>
            <a:r>
              <a:rPr lang="da-DK" dirty="0"/>
              <a:t>og andre former for selvransagelse og </a:t>
            </a:r>
            <a:r>
              <a:rPr lang="da-DK" dirty="0" err="1"/>
              <a:t>tilstræbelser</a:t>
            </a:r>
            <a:r>
              <a:rPr lang="da-DK" dirty="0"/>
              <a:t> på at opnå selvindsigt. </a:t>
            </a:r>
          </a:p>
          <a:p>
            <a:endParaRPr lang="da-DK" dirty="0"/>
          </a:p>
        </p:txBody>
      </p:sp>
    </p:spTree>
    <p:extLst>
      <p:ext uri="{BB962C8B-B14F-4D97-AF65-F5344CB8AC3E}">
        <p14:creationId xmlns:p14="http://schemas.microsoft.com/office/powerpoint/2010/main" val="326879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152400" y="765175"/>
            <a:ext cx="8763000" cy="503238"/>
          </a:xfrm>
        </p:spPr>
        <p:txBody>
          <a:bodyPr/>
          <a:lstStyle/>
          <a:p>
            <a:pPr algn="ctr"/>
            <a:r>
              <a:rPr lang="da-DK" smtClean="0"/>
              <a:t> </a:t>
            </a:r>
            <a:r>
              <a:rPr lang="da-DK" sz="3200" smtClean="0"/>
              <a:t>Centrale perioder i forfatterskabet</a:t>
            </a:r>
          </a:p>
        </p:txBody>
      </p:sp>
      <p:sp>
        <p:nvSpPr>
          <p:cNvPr id="8195" name="Pladsholder til indhold 2"/>
          <p:cNvSpPr>
            <a:spLocks noGrp="1"/>
          </p:cNvSpPr>
          <p:nvPr>
            <p:ph idx="1"/>
          </p:nvPr>
        </p:nvSpPr>
        <p:spPr>
          <a:xfrm>
            <a:off x="152400" y="1484313"/>
            <a:ext cx="8763000" cy="5184775"/>
          </a:xfrm>
        </p:spPr>
        <p:txBody>
          <a:bodyPr/>
          <a:lstStyle/>
          <a:p>
            <a:pPr>
              <a:buFont typeface="Arial" pitchFamily="34" charset="0"/>
              <a:buChar char="•"/>
            </a:pPr>
            <a:r>
              <a:rPr lang="da-DK" dirty="0" smtClean="0">
                <a:solidFill>
                  <a:srgbClr val="00319C"/>
                </a:solidFill>
              </a:rPr>
              <a:t>1970’erne og 1980’erne:</a:t>
            </a:r>
          </a:p>
          <a:p>
            <a:r>
              <a:rPr lang="da-DK" sz="1800" dirty="0" smtClean="0"/>
              <a:t>Her udvikler Giddens </a:t>
            </a:r>
            <a:r>
              <a:rPr lang="da-DK" sz="1800" i="1" dirty="0" err="1" smtClean="0"/>
              <a:t>strukturationsteorien</a:t>
            </a:r>
            <a:r>
              <a:rPr lang="da-DK" sz="1800" i="1" dirty="0" smtClean="0"/>
              <a:t> </a:t>
            </a:r>
            <a:r>
              <a:rPr lang="da-DK" sz="1800" dirty="0" smtClean="0"/>
              <a:t>som er en analyse af begreberne</a:t>
            </a:r>
          </a:p>
          <a:p>
            <a:r>
              <a:rPr lang="da-DK" sz="1800" dirty="0" smtClean="0">
                <a:solidFill>
                  <a:srgbClr val="00319C"/>
                </a:solidFill>
              </a:rPr>
              <a:t>Agent </a:t>
            </a:r>
            <a:r>
              <a:rPr lang="da-DK" sz="1800" dirty="0" smtClean="0"/>
              <a:t>og</a:t>
            </a:r>
            <a:r>
              <a:rPr lang="da-DK" sz="1800" dirty="0" smtClean="0">
                <a:solidFill>
                  <a:srgbClr val="00319C"/>
                </a:solidFill>
              </a:rPr>
              <a:t> Struktur</a:t>
            </a:r>
            <a:r>
              <a:rPr lang="da-DK" sz="1800" dirty="0" smtClean="0"/>
              <a:t> – hvor Giddens forsøger at overskride spændingen mellem individ-samfund/aktør-struktur inden for sociologien.</a:t>
            </a:r>
          </a:p>
          <a:p>
            <a:r>
              <a:rPr lang="da-DK" sz="1800" dirty="0" smtClean="0"/>
              <a:t>Mest anerkendte værker i denne periode: </a:t>
            </a:r>
            <a:r>
              <a:rPr lang="da-DK" sz="1800" b="0" i="1" dirty="0" smtClean="0">
                <a:solidFill>
                  <a:srgbClr val="FF0000"/>
                </a:solidFill>
              </a:rPr>
              <a:t>Central Problems in Social </a:t>
            </a:r>
            <a:r>
              <a:rPr lang="da-DK" sz="1800" b="0" i="1" dirty="0" err="1" smtClean="0">
                <a:solidFill>
                  <a:srgbClr val="FF0000"/>
                </a:solidFill>
              </a:rPr>
              <a:t>Theory</a:t>
            </a:r>
            <a:r>
              <a:rPr lang="da-DK" sz="1800" b="0" i="1" dirty="0" smtClean="0">
                <a:solidFill>
                  <a:srgbClr val="FF0000"/>
                </a:solidFill>
              </a:rPr>
              <a:t> (1979) og The </a:t>
            </a:r>
            <a:r>
              <a:rPr lang="da-DK" sz="1800" b="0" i="1" dirty="0" err="1" smtClean="0">
                <a:solidFill>
                  <a:srgbClr val="FF0000"/>
                </a:solidFill>
              </a:rPr>
              <a:t>Constitution</a:t>
            </a:r>
            <a:r>
              <a:rPr lang="da-DK" sz="1800" b="0" i="1" dirty="0" smtClean="0">
                <a:solidFill>
                  <a:srgbClr val="FF0000"/>
                </a:solidFill>
              </a:rPr>
              <a:t> of Society (1984)</a:t>
            </a:r>
          </a:p>
          <a:p>
            <a:endParaRPr lang="da-DK" sz="1800" b="0" i="1" dirty="0" smtClean="0">
              <a:solidFill>
                <a:srgbClr val="FF0000"/>
              </a:solidFill>
            </a:endParaRPr>
          </a:p>
          <a:p>
            <a:pPr>
              <a:buFont typeface="Arial" pitchFamily="34" charset="0"/>
              <a:buChar char="•"/>
            </a:pPr>
            <a:r>
              <a:rPr lang="da-DK" dirty="0" smtClean="0">
                <a:solidFill>
                  <a:srgbClr val="00319C"/>
                </a:solidFill>
              </a:rPr>
              <a:t>1990’erne:</a:t>
            </a:r>
          </a:p>
          <a:p>
            <a:r>
              <a:rPr lang="da-DK" sz="1800" dirty="0" smtClean="0"/>
              <a:t>Fokus på begreber om modernitet, globalisering og politik.  Omdrejningspunkt har været modernitetens indflydelse på det sociale og private liv</a:t>
            </a:r>
          </a:p>
          <a:p>
            <a:r>
              <a:rPr lang="da-DK" sz="1800" dirty="0" smtClean="0"/>
              <a:t>Bl.a. i </a:t>
            </a:r>
            <a:r>
              <a:rPr lang="da-DK" sz="1800" b="0" i="1" dirty="0" err="1" smtClean="0">
                <a:solidFill>
                  <a:srgbClr val="FF0000"/>
                </a:solidFill>
              </a:rPr>
              <a:t>Consequences</a:t>
            </a:r>
            <a:r>
              <a:rPr lang="da-DK" sz="1800" b="0" i="1" dirty="0" smtClean="0">
                <a:solidFill>
                  <a:srgbClr val="FF0000"/>
                </a:solidFill>
              </a:rPr>
              <a:t> of </a:t>
            </a:r>
            <a:r>
              <a:rPr lang="da-DK" sz="1800" b="0" i="1" dirty="0" err="1" smtClean="0">
                <a:solidFill>
                  <a:srgbClr val="FF0000"/>
                </a:solidFill>
              </a:rPr>
              <a:t>modernity</a:t>
            </a:r>
            <a:r>
              <a:rPr lang="da-DK" sz="1800" b="0" i="1" dirty="0" smtClean="0">
                <a:solidFill>
                  <a:srgbClr val="FF0000"/>
                </a:solidFill>
              </a:rPr>
              <a:t> (1990), </a:t>
            </a:r>
            <a:r>
              <a:rPr lang="da-DK" sz="1800" b="0" i="1" dirty="0" err="1" smtClean="0">
                <a:solidFill>
                  <a:srgbClr val="FF0000"/>
                </a:solidFill>
              </a:rPr>
              <a:t>Modernity</a:t>
            </a:r>
            <a:r>
              <a:rPr lang="da-DK" sz="1800" b="0" i="1" dirty="0" smtClean="0">
                <a:solidFill>
                  <a:srgbClr val="FF0000"/>
                </a:solidFill>
              </a:rPr>
              <a:t> and </a:t>
            </a:r>
            <a:r>
              <a:rPr lang="da-DK" sz="1800" b="0" i="1" dirty="0" err="1" smtClean="0">
                <a:solidFill>
                  <a:srgbClr val="FF0000"/>
                </a:solidFill>
              </a:rPr>
              <a:t>self-identity</a:t>
            </a:r>
            <a:r>
              <a:rPr lang="da-DK" sz="1800" b="0" i="1" dirty="0" smtClean="0">
                <a:solidFill>
                  <a:srgbClr val="FF0000"/>
                </a:solidFill>
              </a:rPr>
              <a:t> (1991), og The transformations of </a:t>
            </a:r>
            <a:r>
              <a:rPr lang="da-DK" sz="1800" b="0" i="1" dirty="0" err="1" smtClean="0">
                <a:solidFill>
                  <a:srgbClr val="FF0000"/>
                </a:solidFill>
              </a:rPr>
              <a:t>intimacy</a:t>
            </a:r>
            <a:r>
              <a:rPr lang="da-DK" sz="1800" b="0" i="1" dirty="0" smtClean="0">
                <a:solidFill>
                  <a:srgbClr val="FF0000"/>
                </a:solidFill>
              </a:rPr>
              <a:t> (1992)</a:t>
            </a:r>
            <a:endParaRPr lang="da-DK" sz="1800" b="0" i="1" dirty="0" smtClean="0"/>
          </a:p>
          <a:p>
            <a:pPr algn="ctr"/>
            <a:endParaRPr lang="da-DK"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20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20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animEffect transition="in" filter="fade">
                                      <p:cBhvr>
                                        <p:cTn id="27" dur="2000"/>
                                        <p:tgtEl>
                                          <p:spTgt spid="819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5">
                                            <p:txEl>
                                              <p:pRg st="6" end="6"/>
                                            </p:txEl>
                                          </p:spTgt>
                                        </p:tgtEl>
                                        <p:attrNameLst>
                                          <p:attrName>style.visibility</p:attrName>
                                        </p:attrNameLst>
                                      </p:cBhvr>
                                      <p:to>
                                        <p:strVal val="visible"/>
                                      </p:to>
                                    </p:set>
                                    <p:animEffect transition="in" filter="fade">
                                      <p:cBhvr>
                                        <p:cTn id="32" dur="2000"/>
                                        <p:tgtEl>
                                          <p:spTgt spid="819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5">
                                            <p:txEl>
                                              <p:pRg st="7" end="7"/>
                                            </p:txEl>
                                          </p:spTgt>
                                        </p:tgtEl>
                                        <p:attrNameLst>
                                          <p:attrName>style.visibility</p:attrName>
                                        </p:attrNameLst>
                                      </p:cBhvr>
                                      <p:to>
                                        <p:strVal val="visible"/>
                                      </p:to>
                                    </p:set>
                                    <p:animEffect transition="in" filter="fade">
                                      <p:cBhvr>
                                        <p:cTn id="37" dur="20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Intimitetens forandring</a:t>
            </a:r>
            <a:endParaRPr lang="da-DK" dirty="0"/>
          </a:p>
        </p:txBody>
      </p:sp>
      <p:sp>
        <p:nvSpPr>
          <p:cNvPr id="3" name="Pladsholder til indhold 2"/>
          <p:cNvSpPr>
            <a:spLocks noGrp="1"/>
          </p:cNvSpPr>
          <p:nvPr>
            <p:ph idx="1"/>
          </p:nvPr>
        </p:nvSpPr>
        <p:spPr/>
        <p:txBody>
          <a:bodyPr/>
          <a:lstStyle/>
          <a:p>
            <a:r>
              <a:rPr lang="da-DK" dirty="0" smtClean="0"/>
              <a:t>Intimitet og romantik spiller en vigtig rolle i det moderne selvs refleksive projekt!</a:t>
            </a:r>
          </a:p>
          <a:p>
            <a:r>
              <a:rPr lang="da-DK" dirty="0"/>
              <a:t>Ægteskabet og </a:t>
            </a:r>
            <a:r>
              <a:rPr lang="da-DK" dirty="0" smtClean="0"/>
              <a:t>kærlighedsforhold i det hele taget er i dag løsrevet fra andre ting (produktion, økonomi). </a:t>
            </a:r>
          </a:p>
          <a:p>
            <a:r>
              <a:rPr lang="da-DK" dirty="0" smtClean="0"/>
              <a:t>Med </a:t>
            </a:r>
            <a:r>
              <a:rPr lang="da-DK" dirty="0"/>
              <a:t>prævention og stigende accept af homoseksualitet er sex i stigende grad løsrevet fra biologi og forplantning. </a:t>
            </a:r>
            <a:endParaRPr lang="da-DK" dirty="0" smtClean="0"/>
          </a:p>
          <a:p>
            <a:endParaRPr lang="da-DK" dirty="0"/>
          </a:p>
        </p:txBody>
      </p:sp>
    </p:spTree>
    <p:extLst>
      <p:ext uri="{BB962C8B-B14F-4D97-AF65-F5344CB8AC3E}">
        <p14:creationId xmlns:p14="http://schemas.microsoft.com/office/powerpoint/2010/main" val="1508589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Det rene forhold</a:t>
            </a:r>
            <a:endParaRPr lang="da-DK" dirty="0"/>
          </a:p>
        </p:txBody>
      </p:sp>
      <p:sp>
        <p:nvSpPr>
          <p:cNvPr id="3" name="Pladsholder til indhold 2"/>
          <p:cNvSpPr>
            <a:spLocks noGrp="1"/>
          </p:cNvSpPr>
          <p:nvPr>
            <p:ph idx="1"/>
          </p:nvPr>
        </p:nvSpPr>
        <p:spPr/>
        <p:txBody>
          <a:bodyPr/>
          <a:lstStyle/>
          <a:p>
            <a:r>
              <a:rPr lang="da-DK" dirty="0" smtClean="0"/>
              <a:t>Forholdet, </a:t>
            </a:r>
            <a:r>
              <a:rPr lang="da-DK" dirty="0"/>
              <a:t>der kun </a:t>
            </a:r>
            <a:r>
              <a:rPr lang="da-DK" dirty="0" smtClean="0"/>
              <a:t>eksisterer for sin egen skyld og kun opretholdes af sig selv”, hvorfor dets overlevelse er afhængig af at gnisten bevares, af romantik, intimitet, seksualitet. </a:t>
            </a:r>
          </a:p>
          <a:p>
            <a:r>
              <a:rPr lang="da-DK" dirty="0" smtClean="0"/>
              <a:t>Dyrkelsen af det rene forhold bliver en væsentlig del af selvets projekt. </a:t>
            </a:r>
          </a:p>
          <a:p>
            <a:r>
              <a:rPr lang="da-DK" dirty="0" smtClean="0"/>
              <a:t>Privatlivet er vigtigere end før, man flygter ind i intimiteten.</a:t>
            </a:r>
            <a:endParaRPr lang="da-DK" dirty="0"/>
          </a:p>
          <a:p>
            <a:endParaRPr lang="da-DK" dirty="0"/>
          </a:p>
        </p:txBody>
      </p:sp>
    </p:spTree>
    <p:extLst>
      <p:ext uri="{BB962C8B-B14F-4D97-AF65-F5344CB8AC3E}">
        <p14:creationId xmlns:p14="http://schemas.microsoft.com/office/powerpoint/2010/main" val="10902919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Slut</a:t>
            </a:r>
            <a:endParaRPr lang="da-DK" dirty="0"/>
          </a:p>
        </p:txBody>
      </p:sp>
      <p:sp>
        <p:nvSpPr>
          <p:cNvPr id="3" name="Pladsholder til indhold 2"/>
          <p:cNvSpPr>
            <a:spLocks noGrp="1"/>
          </p:cNvSpPr>
          <p:nvPr>
            <p:ph idx="1"/>
          </p:nvPr>
        </p:nvSpPr>
        <p:spPr/>
        <p:txBody>
          <a:bodyPr/>
          <a:lstStyle/>
          <a:p>
            <a:r>
              <a:rPr lang="da-DK" smtClean="0"/>
              <a:t>Spørgsmål?</a:t>
            </a:r>
            <a:endParaRPr lang="da-DK" dirty="0"/>
          </a:p>
        </p:txBody>
      </p:sp>
    </p:spTree>
    <p:extLst>
      <p:ext uri="{BB962C8B-B14F-4D97-AF65-F5344CB8AC3E}">
        <p14:creationId xmlns:p14="http://schemas.microsoft.com/office/powerpoint/2010/main" val="398606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152400" y="765175"/>
            <a:ext cx="8763000" cy="835025"/>
          </a:xfrm>
        </p:spPr>
        <p:txBody>
          <a:bodyPr/>
          <a:lstStyle/>
          <a:p>
            <a:pPr algn="ct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sz="2400" dirty="0" smtClean="0"/>
              <a:t>Struktur – aktør dualismen</a:t>
            </a:r>
          </a:p>
        </p:txBody>
      </p:sp>
      <p:sp>
        <p:nvSpPr>
          <p:cNvPr id="10243" name="Pladsholder til indhold 2"/>
          <p:cNvSpPr>
            <a:spLocks noGrp="1"/>
          </p:cNvSpPr>
          <p:nvPr>
            <p:ph idx="1"/>
          </p:nvPr>
        </p:nvSpPr>
        <p:spPr>
          <a:xfrm>
            <a:off x="179512" y="1700808"/>
            <a:ext cx="8763000" cy="4919662"/>
          </a:xfrm>
        </p:spPr>
        <p:txBody>
          <a:bodyPr/>
          <a:lstStyle/>
          <a:p>
            <a:pPr>
              <a:defRPr/>
            </a:pPr>
            <a:r>
              <a:rPr lang="da-DK" sz="1800" b="0" u="sng" dirty="0" smtClean="0"/>
              <a:t>Sociologiske teorier kan opdeles i 2 hovedgrupper:</a:t>
            </a:r>
          </a:p>
          <a:p>
            <a:pPr marL="457200" indent="-457200">
              <a:buFont typeface="Zapf Dingbats"/>
              <a:buAutoNum type="arabicPeriod"/>
              <a:defRPr/>
            </a:pPr>
            <a:r>
              <a:rPr lang="da-DK" sz="1800" dirty="0" smtClean="0"/>
              <a:t>Teorier, hvor individet og det handlinger definerer og udgør samfundet</a:t>
            </a:r>
          </a:p>
          <a:p>
            <a:pPr marL="457200" indent="-457200">
              <a:defRPr/>
            </a:pPr>
            <a:endParaRPr lang="da-DK" i="1" dirty="0" smtClean="0"/>
          </a:p>
          <a:p>
            <a:pPr marL="457200" indent="-457200">
              <a:defRPr/>
            </a:pPr>
            <a:endParaRPr lang="da-DK" i="1" dirty="0" smtClean="0"/>
          </a:p>
          <a:p>
            <a:pPr marL="457200" indent="-457200">
              <a:defRPr/>
            </a:pPr>
            <a:endParaRPr lang="da-DK" i="1" dirty="0" smtClean="0"/>
          </a:p>
          <a:p>
            <a:pPr marL="457200" indent="-457200">
              <a:defRPr/>
            </a:pPr>
            <a:r>
              <a:rPr lang="da-DK" dirty="0" smtClean="0">
                <a:solidFill>
                  <a:srgbClr val="00319C"/>
                </a:solidFill>
              </a:rPr>
              <a:t>2</a:t>
            </a:r>
            <a:r>
              <a:rPr lang="da-DK" i="1" dirty="0" smtClean="0"/>
              <a:t>. </a:t>
            </a:r>
          </a:p>
          <a:p>
            <a:pPr marL="457200" indent="-457200">
              <a:defRPr/>
            </a:pPr>
            <a:endParaRPr lang="da-DK" sz="1800" i="1" dirty="0"/>
          </a:p>
          <a:p>
            <a:pPr marL="457200" indent="-457200">
              <a:defRPr/>
            </a:pPr>
            <a:r>
              <a:rPr lang="da-DK" sz="1800" dirty="0">
                <a:solidFill>
                  <a:srgbClr val="00319C"/>
                </a:solidFill>
              </a:rPr>
              <a:t>2</a:t>
            </a:r>
            <a:r>
              <a:rPr lang="da-DK" sz="1800" i="1" dirty="0"/>
              <a:t>. </a:t>
            </a:r>
            <a:r>
              <a:rPr lang="da-DK" sz="1800" dirty="0" smtClean="0"/>
              <a:t>Teorier, hvor samfundet består af strukturer, som har en selvstændig eksistens uafhængig af os som enkeltindivider</a:t>
            </a:r>
            <a:endParaRPr lang="da-DK" sz="1800" i="1" dirty="0" smtClean="0"/>
          </a:p>
        </p:txBody>
      </p:sp>
      <p:sp>
        <p:nvSpPr>
          <p:cNvPr id="7172" name="Højrepil 3"/>
          <p:cNvSpPr>
            <a:spLocks noChangeArrowheads="1"/>
          </p:cNvSpPr>
          <p:nvPr/>
        </p:nvSpPr>
        <p:spPr bwMode="auto">
          <a:xfrm>
            <a:off x="1979613" y="3141663"/>
            <a:ext cx="977900" cy="484187"/>
          </a:xfrm>
          <a:prstGeom prst="rightArrow">
            <a:avLst>
              <a:gd name="adj1" fmla="val 50000"/>
              <a:gd name="adj2" fmla="val 50024"/>
            </a:avLst>
          </a:prstGeom>
          <a:solidFill>
            <a:schemeClr val="accent1"/>
          </a:solidFill>
          <a:ln w="9525" algn="ctr">
            <a:solidFill>
              <a:schemeClr val="tx1"/>
            </a:solidFill>
            <a:round/>
            <a:headEnd/>
            <a:tailEnd/>
          </a:ln>
        </p:spPr>
        <p:txBody>
          <a:bodyPr/>
          <a:lstStyle/>
          <a:p>
            <a:pPr eaLnBrk="0" hangingPunct="0"/>
            <a:endParaRPr lang="da-DK"/>
          </a:p>
        </p:txBody>
      </p:sp>
      <p:sp>
        <p:nvSpPr>
          <p:cNvPr id="7173" name="Tekstboks 4"/>
          <p:cNvSpPr txBox="1">
            <a:spLocks noChangeArrowheads="1"/>
          </p:cNvSpPr>
          <p:nvPr/>
        </p:nvSpPr>
        <p:spPr bwMode="auto">
          <a:xfrm>
            <a:off x="3347864" y="2414260"/>
            <a:ext cx="4248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r>
              <a:rPr lang="da-DK" sz="1600" i="1" dirty="0">
                <a:solidFill>
                  <a:srgbClr val="FF0000"/>
                </a:solidFill>
              </a:rPr>
              <a:t>I disse teorier er det det enkelte individ og dets handlinger der definerer og udgør </a:t>
            </a:r>
            <a:r>
              <a:rPr lang="da-DK" sz="1600" i="1" dirty="0" smtClean="0">
                <a:solidFill>
                  <a:srgbClr val="FF0000"/>
                </a:solidFill>
              </a:rPr>
              <a:t>samfundet. Her har vi et </a:t>
            </a:r>
            <a:r>
              <a:rPr lang="da-DK" sz="1600" i="1" dirty="0" err="1" smtClean="0">
                <a:solidFill>
                  <a:srgbClr val="FF0000"/>
                </a:solidFill>
              </a:rPr>
              <a:t>bottom</a:t>
            </a:r>
            <a:r>
              <a:rPr lang="da-DK" sz="1600" i="1" dirty="0" smtClean="0">
                <a:solidFill>
                  <a:srgbClr val="FF0000"/>
                </a:solidFill>
              </a:rPr>
              <a:t> up perspektiv.  Eksempelvis </a:t>
            </a:r>
            <a:r>
              <a:rPr lang="da-DK" sz="1600" i="1" dirty="0" err="1" smtClean="0">
                <a:solidFill>
                  <a:srgbClr val="FF0000"/>
                </a:solidFill>
              </a:rPr>
              <a:t>mikrosociologien</a:t>
            </a:r>
            <a:r>
              <a:rPr lang="da-DK" sz="1600" i="1" dirty="0" smtClean="0">
                <a:solidFill>
                  <a:srgbClr val="FF0000"/>
                </a:solidFill>
              </a:rPr>
              <a:t>.</a:t>
            </a:r>
            <a:endParaRPr lang="da-DK" sz="1600" i="1" dirty="0">
              <a:solidFill>
                <a:srgbClr val="FF0000"/>
              </a:solidFill>
            </a:endParaRPr>
          </a:p>
        </p:txBody>
      </p:sp>
      <p:sp>
        <p:nvSpPr>
          <p:cNvPr id="7174" name="Højrepil 5"/>
          <p:cNvSpPr>
            <a:spLocks noChangeArrowheads="1"/>
          </p:cNvSpPr>
          <p:nvPr/>
        </p:nvSpPr>
        <p:spPr bwMode="auto">
          <a:xfrm>
            <a:off x="1908175" y="5661025"/>
            <a:ext cx="977900" cy="484188"/>
          </a:xfrm>
          <a:prstGeom prst="rightArrow">
            <a:avLst>
              <a:gd name="adj1" fmla="val 50000"/>
              <a:gd name="adj2" fmla="val 50024"/>
            </a:avLst>
          </a:prstGeom>
          <a:solidFill>
            <a:schemeClr val="accent1"/>
          </a:solidFill>
          <a:ln w="9525" algn="ctr">
            <a:solidFill>
              <a:schemeClr val="tx1"/>
            </a:solidFill>
            <a:round/>
            <a:headEnd/>
            <a:tailEnd/>
          </a:ln>
        </p:spPr>
        <p:txBody>
          <a:bodyPr/>
          <a:lstStyle/>
          <a:p>
            <a:pPr eaLnBrk="0" hangingPunct="0"/>
            <a:endParaRPr lang="da-DK"/>
          </a:p>
        </p:txBody>
      </p:sp>
      <p:sp>
        <p:nvSpPr>
          <p:cNvPr id="7175" name="Tekstboks 6"/>
          <p:cNvSpPr txBox="1">
            <a:spLocks noChangeArrowheads="1"/>
          </p:cNvSpPr>
          <p:nvPr/>
        </p:nvSpPr>
        <p:spPr bwMode="auto">
          <a:xfrm>
            <a:off x="2987675" y="5084763"/>
            <a:ext cx="39608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r>
              <a:rPr lang="da-DK" sz="1600" i="1" dirty="0">
                <a:solidFill>
                  <a:srgbClr val="FF0000"/>
                </a:solidFill>
              </a:rPr>
              <a:t>I disse teorier vægtes de bredere forståelser af samfundet som mere end summen af individers </a:t>
            </a:r>
            <a:r>
              <a:rPr lang="da-DK" sz="1600" i="1" dirty="0" smtClean="0">
                <a:solidFill>
                  <a:srgbClr val="FF0000"/>
                </a:solidFill>
              </a:rPr>
              <a:t>handlinger. Der fokuseres især på hvordan samfund former individer. </a:t>
            </a:r>
            <a:r>
              <a:rPr lang="da-DK" sz="1600" i="1" dirty="0" smtClean="0">
                <a:solidFill>
                  <a:srgbClr val="FF0000"/>
                </a:solidFill>
              </a:rPr>
              <a:t>Et top-</a:t>
            </a:r>
            <a:r>
              <a:rPr lang="da-DK" sz="1600" i="1" dirty="0" err="1" smtClean="0">
                <a:solidFill>
                  <a:srgbClr val="FF0000"/>
                </a:solidFill>
              </a:rPr>
              <a:t>down</a:t>
            </a:r>
            <a:r>
              <a:rPr lang="da-DK" sz="1600" i="1" dirty="0" smtClean="0">
                <a:solidFill>
                  <a:srgbClr val="FF0000"/>
                </a:solidFill>
              </a:rPr>
              <a:t> perspektiv.</a:t>
            </a:r>
            <a:endParaRPr lang="da-DK" sz="1600" i="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idx="1"/>
          </p:nvPr>
        </p:nvSpPr>
        <p:spPr/>
        <p:txBody>
          <a:bodyPr/>
          <a:lstStyle/>
          <a:p>
            <a:r>
              <a:rPr lang="da-DK" dirty="0" smtClean="0"/>
              <a:t> </a:t>
            </a:r>
            <a:endParaRPr lang="en-US" dirty="0"/>
          </a:p>
        </p:txBody>
      </p:sp>
      <p:sp>
        <p:nvSpPr>
          <p:cNvPr id="5121" name="Rectangle 1"/>
          <p:cNvSpPr>
            <a:spLocks noGrp="1" noChangeArrowheads="1"/>
          </p:cNvSpPr>
          <p:nvPr>
            <p:ph type="title"/>
          </p:nvPr>
        </p:nvSpPr>
        <p:spPr/>
        <p:txBody>
          <a:bodyPr/>
          <a:lstStyle/>
          <a:p>
            <a:endParaRPr lang="en-US" dirty="0"/>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849" y="1658725"/>
            <a:ext cx="802957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3385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algn="ctr"/>
            <a:r>
              <a:rPr lang="da-DK" sz="3600" smtClean="0"/>
              <a:t>Video-klip – intro til strukturationsteorien</a:t>
            </a:r>
          </a:p>
        </p:txBody>
      </p:sp>
      <p:sp>
        <p:nvSpPr>
          <p:cNvPr id="8195" name="Pladsholder til indhold 2"/>
          <p:cNvSpPr>
            <a:spLocks noGrp="1"/>
          </p:cNvSpPr>
          <p:nvPr>
            <p:ph idx="1"/>
          </p:nvPr>
        </p:nvSpPr>
        <p:spPr>
          <a:xfrm>
            <a:off x="179512" y="1772816"/>
            <a:ext cx="8763000" cy="4724400"/>
          </a:xfrm>
        </p:spPr>
        <p:txBody>
          <a:bodyPr/>
          <a:lstStyle/>
          <a:p>
            <a:r>
              <a:rPr lang="da-DK" dirty="0" smtClean="0">
                <a:hlinkClick r:id="rId2"/>
              </a:rPr>
              <a:t>http://www.youtube.com/watch?v=Zy_UzSm0NnY&amp;p=86C5A7DB5665F490&amp;playnext=1&amp;index=14</a:t>
            </a:r>
            <a:endParaRPr lang="da-DK" dirty="0" smtClean="0"/>
          </a:p>
          <a:p>
            <a:r>
              <a:rPr lang="da-DK" dirty="0" smtClean="0"/>
              <a:t>(ca. 8 min. Varighed)</a:t>
            </a:r>
          </a:p>
          <a:p>
            <a:endParaRPr lang="da-DK"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thonyGiddensStrukturationsteori16nov2011stud version(1)">
  <a:themeElements>
    <a:clrScheme name="Standarddesign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Standarddesign">
      <a:majorFont>
        <a:latin typeface="AGaramond"/>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Standarddesign 6">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Standarddesign 7">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ECB6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AnthonyGiddensStrukturationsteori16nov2011stud version(1)</Template>
  <TotalTime>734</TotalTime>
  <Words>2693</Words>
  <Application>Microsoft Office PowerPoint</Application>
  <PresentationFormat>Skærmshow (4:3)</PresentationFormat>
  <Paragraphs>329</Paragraphs>
  <Slides>62</Slides>
  <Notes>15</Notes>
  <HiddenSlides>0</HiddenSlides>
  <MMClips>0</MMClips>
  <ScaleCrop>false</ScaleCrop>
  <HeadingPairs>
    <vt:vector size="4" baseType="variant">
      <vt:variant>
        <vt:lpstr>Tema</vt:lpstr>
      </vt:variant>
      <vt:variant>
        <vt:i4>1</vt:i4>
      </vt:variant>
      <vt:variant>
        <vt:lpstr>Diastitler</vt:lpstr>
      </vt:variant>
      <vt:variant>
        <vt:i4>62</vt:i4>
      </vt:variant>
    </vt:vector>
  </HeadingPairs>
  <TitlesOfParts>
    <vt:vector size="63" baseType="lpstr">
      <vt:lpstr>AnthonyGiddensStrukturationsteori16nov2011stud version(1)</vt:lpstr>
      <vt:lpstr>                Anthony                          Giddens                                 Folkeuniversitetet                              8 juni.                                   V. Martin Lindhardt                                </vt:lpstr>
      <vt:lpstr>Dagens program</vt:lpstr>
      <vt:lpstr>KORT BIOGRAFI OM GIDDENS</vt:lpstr>
      <vt:lpstr>PowerPoint-præsentation</vt:lpstr>
      <vt:lpstr>Giddens sociologi</vt:lpstr>
      <vt:lpstr> Centrale perioder i forfatterskabet</vt:lpstr>
      <vt:lpstr>    Struktur – aktør dualismen</vt:lpstr>
      <vt:lpstr>PowerPoint-præsentation</vt:lpstr>
      <vt:lpstr>Video-klip – intro til strukturationsteorien</vt:lpstr>
      <vt:lpstr>Strukturationsteorien</vt:lpstr>
      <vt:lpstr>Agens (agency)</vt:lpstr>
      <vt:lpstr>PowerPoint-præsentation</vt:lpstr>
      <vt:lpstr>Men hvad er så struktur????</vt:lpstr>
      <vt:lpstr>PowerPoint-præsentation</vt:lpstr>
      <vt:lpstr>PowerPoint-præsentation</vt:lpstr>
      <vt:lpstr>PowerPoint-præsentation</vt:lpstr>
      <vt:lpstr>Eksempel - bus</vt:lpstr>
      <vt:lpstr>Samfundsmæssige institutioner</vt:lpstr>
      <vt:lpstr>Sociale systemer</vt:lpstr>
      <vt:lpstr>Social praksis</vt:lpstr>
      <vt:lpstr>SOCIAL PRAKSIS</vt:lpstr>
      <vt:lpstr>PowerPoint-præsentation</vt:lpstr>
      <vt:lpstr>PowerPoint-præsentation</vt:lpstr>
      <vt:lpstr>PowerPoint-præsentation</vt:lpstr>
      <vt:lpstr>       Strukturationsteorien - illustreret</vt:lpstr>
      <vt:lpstr>Forskellige bevidsthedsniveauer</vt:lpstr>
      <vt:lpstr>PowerPoint-præsentation</vt:lpstr>
      <vt:lpstr>PowerPoint-præsentation</vt:lpstr>
      <vt:lpstr>Agentbegrebet½1                                                                                                                                                                                                                                                                                                                                 Agentbegrebet</vt:lpstr>
      <vt:lpstr>Refleksiv handlingsregulering</vt:lpstr>
      <vt:lpstr>Refleksiv handlingsregulering</vt:lpstr>
      <vt:lpstr>Handlingsrationalisering</vt:lpstr>
      <vt:lpstr>Handlingsmotivation</vt:lpstr>
      <vt:lpstr>Strukturbegrebet redefineret</vt:lpstr>
      <vt:lpstr>Kritik af Giddens</vt:lpstr>
      <vt:lpstr>PowerPoint-præsentation</vt:lpstr>
      <vt:lpstr>PowerPoint-præsentation</vt:lpstr>
      <vt:lpstr>Giddens og modernitet</vt:lpstr>
      <vt:lpstr>Hvad er det moderne/modernitet?</vt:lpstr>
      <vt:lpstr>Sen-modernitet eller høj-modernitet</vt:lpstr>
      <vt:lpstr>Hvordan påvirkes selvet/selv- identiteten af sen-moderniten?</vt:lpstr>
      <vt:lpstr>Sen-modernitet har at gøre med  globalisering.</vt:lpstr>
      <vt:lpstr>Globalisering har endvidere at gøre med</vt:lpstr>
      <vt:lpstr>Tillid:</vt:lpstr>
      <vt:lpstr>PowerPoint-præsentation</vt:lpstr>
      <vt:lpstr>PowerPoint-præsentation</vt:lpstr>
      <vt:lpstr>PowerPoint-præsentation</vt:lpstr>
      <vt:lpstr>”Ny forskning”</vt:lpstr>
      <vt:lpstr>Endelig skaber videnskaben sine egne problemer</vt:lpstr>
      <vt:lpstr>PowerPoint-præsentation</vt:lpstr>
      <vt:lpstr>PowerPoint-præsentation</vt:lpstr>
      <vt:lpstr>PowerPoint-præsentation</vt:lpstr>
      <vt:lpstr>Modernitet, selvidentitet og det (stakkels) frisatte individ</vt:lpstr>
      <vt:lpstr>PowerPoint-præsentation</vt:lpstr>
      <vt:lpstr>https://jansyluvzu.wordpress.com/tag/car/</vt:lpstr>
      <vt:lpstr>Om stil har George Simmel engang sagt: </vt:lpstr>
      <vt:lpstr>PowerPoint-præsentation</vt:lpstr>
      <vt:lpstr>Selvets refleksive projekt</vt:lpstr>
      <vt:lpstr>PowerPoint-præsentation</vt:lpstr>
      <vt:lpstr>Intimitetens forandring</vt:lpstr>
      <vt:lpstr>Det rene forhold</vt:lpstr>
      <vt:lpstr>Slut</vt:lpstr>
    </vt:vector>
  </TitlesOfParts>
  <Company>Syddansk Unversitet - University of Southern Denmark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Anthony Giddens</dc:title>
  <dc:creator>cakr</dc:creator>
  <cp:lastModifiedBy>Martin Lindhardt</cp:lastModifiedBy>
  <cp:revision>47</cp:revision>
  <cp:lastPrinted>2000-11-28T15:52:12Z</cp:lastPrinted>
  <dcterms:created xsi:type="dcterms:W3CDTF">2012-11-11T11:04:35Z</dcterms:created>
  <dcterms:modified xsi:type="dcterms:W3CDTF">2015-06-08T17:25:46Z</dcterms:modified>
</cp:coreProperties>
</file>